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Merriweather Light"/>
      <p:regular r:id="rId37"/>
      <p:bold r:id="rId38"/>
      <p:italic r:id="rId39"/>
      <p:boldItalic r:id="rId40"/>
    </p:embeddedFont>
    <p:embeddedFont>
      <p:font typeface="Nunito"/>
      <p:regular r:id="rId41"/>
      <p:bold r:id="rId42"/>
      <p:italic r:id="rId43"/>
      <p:boldItalic r:id="rId44"/>
    </p:embeddedFont>
    <p:embeddedFont>
      <p:font typeface="Montserrat"/>
      <p:regular r:id="rId45"/>
      <p:bold r:id="rId46"/>
      <p:italic r:id="rId47"/>
      <p:boldItalic r:id="rId48"/>
    </p:embeddedFont>
    <p:embeddedFont>
      <p:font typeface="Open Sans SemiBold"/>
      <p:regular r:id="rId49"/>
      <p:bold r:id="rId50"/>
      <p:italic r:id="rId51"/>
      <p:boldItalic r:id="rId52"/>
    </p:embeddedFont>
    <p:embeddedFont>
      <p:font typeface="Vidaloka"/>
      <p:regular r:id="rId53"/>
    </p:embeddedFont>
    <p:embeddedFont>
      <p:font typeface="Russo One"/>
      <p:regular r:id="rId54"/>
    </p:embeddedFont>
    <p:embeddedFont>
      <p:font typeface="Mako"/>
      <p:regular r:id="rId55"/>
    </p:embeddedFont>
    <p:embeddedFont>
      <p:font typeface="Crimson Text"/>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erriweatherLight-boldItalic.fntdata"/><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OpenSansSemiBo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MerriweatherLight-regular.fntdata"/><Relationship Id="rId36" Type="http://schemas.openxmlformats.org/officeDocument/2006/relationships/slide" Target="slides/slide32.xml"/><Relationship Id="rId39" Type="http://schemas.openxmlformats.org/officeDocument/2006/relationships/font" Target="fonts/MerriweatherLight-italic.fntdata"/><Relationship Id="rId38" Type="http://schemas.openxmlformats.org/officeDocument/2006/relationships/font" Target="fonts/MerriweatherLight-bold.fntdata"/><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6.xml"/><Relationship Id="rId63" Type="http://schemas.openxmlformats.org/officeDocument/2006/relationships/font" Target="fonts/OpenSan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italic.fntdata"/><Relationship Id="rId50" Type="http://schemas.openxmlformats.org/officeDocument/2006/relationships/font" Target="fonts/OpenSansSemiBold-bold.fntdata"/><Relationship Id="rId53" Type="http://schemas.openxmlformats.org/officeDocument/2006/relationships/font" Target="fonts/Vidaloka-regular.fntdata"/><Relationship Id="rId52" Type="http://schemas.openxmlformats.org/officeDocument/2006/relationships/font" Target="fonts/OpenSansSemiBold-boldItalic.fntdata"/><Relationship Id="rId11" Type="http://schemas.openxmlformats.org/officeDocument/2006/relationships/slide" Target="slides/slide7.xml"/><Relationship Id="rId55" Type="http://schemas.openxmlformats.org/officeDocument/2006/relationships/font" Target="fonts/Mako-regular.fntdata"/><Relationship Id="rId10" Type="http://schemas.openxmlformats.org/officeDocument/2006/relationships/slide" Target="slides/slide6.xml"/><Relationship Id="rId54" Type="http://schemas.openxmlformats.org/officeDocument/2006/relationships/font" Target="fonts/RussoOne-regular.fntdata"/><Relationship Id="rId13" Type="http://schemas.openxmlformats.org/officeDocument/2006/relationships/slide" Target="slides/slide9.xml"/><Relationship Id="rId57" Type="http://schemas.openxmlformats.org/officeDocument/2006/relationships/font" Target="fonts/CrimsonText-bold.fntdata"/><Relationship Id="rId12" Type="http://schemas.openxmlformats.org/officeDocument/2006/relationships/slide" Target="slides/slide8.xml"/><Relationship Id="rId56" Type="http://schemas.openxmlformats.org/officeDocument/2006/relationships/font" Target="fonts/CrimsonText-regular.fntdata"/><Relationship Id="rId15" Type="http://schemas.openxmlformats.org/officeDocument/2006/relationships/slide" Target="slides/slide11.xml"/><Relationship Id="rId59" Type="http://schemas.openxmlformats.org/officeDocument/2006/relationships/font" Target="fonts/CrimsonText-boldItalic.fntdata"/><Relationship Id="rId14" Type="http://schemas.openxmlformats.org/officeDocument/2006/relationships/slide" Target="slides/slide10.xml"/><Relationship Id="rId58" Type="http://schemas.openxmlformats.org/officeDocument/2006/relationships/font" Target="fonts/CrimsonText-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0c4e124c91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0c4e124c91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0c4e124c91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0c4e124c91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0c4e124c91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0c4e124c91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0c4e124c91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0c4e124c91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0c4e124c91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0c4e124c91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0c4e124c91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0c4e124c91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0c4e124c91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0c4e124c91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0c4e124c9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0c4e124c9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0c4e124c9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0c4e124c9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c4e124c9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0c4e124c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0c4e124c9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0c4e124c9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0c4e124c9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0c4e124c9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0c4e124c9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0c4e124c9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0c4e124c9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0c4e124c9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0c4e124c9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0c4e124c9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0c4e124c91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0c4e124c9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0c4e124c9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0c4e124c9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0c4e124c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0c4e124c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0c4e124c9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0c4e124c9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0c4e124c9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0c4e124c9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0c4e124c9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0c4e124c9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0c4e124c9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0c4e124c9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0c6318ce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0c6318ce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0c4e124c9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0c4e124c9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0c4e124c9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0c4e124c9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0c4e124c9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0c4e124c9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0c4e124c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0c4e124c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0c4e124c91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0c4e124c91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image" Target="../media/image13.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hyperlink" Target="https://youtu.be/6alqjBD_CS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4"/>
          <p:cNvSpPr txBox="1"/>
          <p:nvPr>
            <p:ph type="ctrTitle"/>
          </p:nvPr>
        </p:nvSpPr>
        <p:spPr>
          <a:xfrm>
            <a:off x="1039975" y="943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Level Up</a:t>
            </a:r>
            <a:endParaRPr/>
          </a:p>
        </p:txBody>
      </p:sp>
      <p:sp>
        <p:nvSpPr>
          <p:cNvPr id="473" name="Google Shape;473;p54"/>
          <p:cNvSpPr txBox="1"/>
          <p:nvPr>
            <p:ph idx="1" type="subTitle"/>
          </p:nvPr>
        </p:nvSpPr>
        <p:spPr>
          <a:xfrm>
            <a:off x="1563025" y="2996100"/>
            <a:ext cx="60180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 daily, bite-sized tasks and experiences that makes career growth and exploration fun and achievable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3"/>
          <p:cNvSpPr txBox="1"/>
          <p:nvPr>
            <p:ph type="title"/>
          </p:nvPr>
        </p:nvSpPr>
        <p:spPr>
          <a:xfrm>
            <a:off x="-65850" y="395200"/>
            <a:ext cx="26319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Masterclass</a:t>
            </a:r>
            <a:endParaRPr/>
          </a:p>
        </p:txBody>
      </p:sp>
      <p:sp>
        <p:nvSpPr>
          <p:cNvPr id="557" name="Google Shape;557;p63"/>
          <p:cNvSpPr txBox="1"/>
          <p:nvPr>
            <p:ph idx="4294967295" type="subTitle"/>
          </p:nvPr>
        </p:nvSpPr>
        <p:spPr>
          <a:xfrm>
            <a:off x="405250" y="81823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t>MasterClass is a web-based learning platform offering video-based courses taught by experts across various fields.</a:t>
            </a:r>
            <a:endParaRPr i="1" sz="16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58" name="Google Shape;558;p63"/>
          <p:cNvSpPr txBox="1"/>
          <p:nvPr>
            <p:ph idx="4294967295" type="subTitle"/>
          </p:nvPr>
        </p:nvSpPr>
        <p:spPr>
          <a:xfrm>
            <a:off x="411250" y="1582500"/>
            <a:ext cx="3911700" cy="4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sets our solution apart?</a:t>
            </a:r>
            <a:endParaRPr b="1" i="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59" name="Google Shape;559;p63"/>
          <p:cNvSpPr txBox="1"/>
          <p:nvPr>
            <p:ph idx="4294967295" type="subTitle"/>
          </p:nvPr>
        </p:nvSpPr>
        <p:spPr>
          <a:xfrm>
            <a:off x="4530325" y="2126900"/>
            <a:ext cx="4367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t>
            </a:r>
            <a:r>
              <a:rPr lang="en" sz="1600"/>
              <a:t> We should focus on developing depth in skills and ensuring both breadth and depth in content, especially in soft skills.</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560" name="Google Shape;560;p63"/>
          <p:cNvSpPr txBox="1"/>
          <p:nvPr>
            <p:ph idx="4294967295" type="subTitle"/>
          </p:nvPr>
        </p:nvSpPr>
        <p:spPr>
          <a:xfrm>
            <a:off x="4464625" y="15824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900">
                <a:solidFill>
                  <a:schemeClr val="dk1"/>
                </a:solidFill>
              </a:rPr>
              <a:t>Implications</a:t>
            </a:r>
            <a:r>
              <a:rPr b="1" i="1" lang="en" sz="1900">
                <a:solidFill>
                  <a:schemeClr val="dk1"/>
                </a:solidFill>
              </a:rPr>
              <a:t> for our Solution</a:t>
            </a:r>
            <a:endParaRPr b="1" i="1" sz="1900">
              <a:solidFill>
                <a:schemeClr val="dk1"/>
              </a:solidFill>
            </a:endParaRPr>
          </a:p>
          <a:p>
            <a:pPr indent="0" lvl="0" marL="0" rtl="0" algn="l">
              <a:spcBef>
                <a:spcPts val="1200"/>
              </a:spcBef>
              <a:spcAft>
                <a:spcPts val="0"/>
              </a:spcAft>
              <a:buNone/>
            </a:pPr>
            <a:r>
              <a:t/>
            </a:r>
            <a:endParaRPr b="1" i="1" sz="19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61" name="Google Shape;561;p63"/>
          <p:cNvSpPr txBox="1"/>
          <p:nvPr>
            <p:ph idx="4294967295" type="subTitle"/>
          </p:nvPr>
        </p:nvSpPr>
        <p:spPr>
          <a:xfrm>
            <a:off x="411250" y="2059650"/>
            <a:ext cx="41382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t>
            </a:r>
            <a:r>
              <a:rPr lang="en" sz="1600"/>
              <a:t> Hands-on learning tasks and progress tracking, promoting deeper learning and community sharing, which MasterClass lacks.</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4"/>
          <p:cNvSpPr txBox="1"/>
          <p:nvPr>
            <p:ph type="title"/>
          </p:nvPr>
        </p:nvSpPr>
        <p:spPr>
          <a:xfrm>
            <a:off x="-34475" y="404150"/>
            <a:ext cx="26319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Goosechase</a:t>
            </a:r>
            <a:endParaRPr/>
          </a:p>
        </p:txBody>
      </p:sp>
      <p:sp>
        <p:nvSpPr>
          <p:cNvPr id="567" name="Google Shape;567;p64"/>
          <p:cNvSpPr txBox="1"/>
          <p:nvPr>
            <p:ph idx="4294967295" type="subTitle"/>
          </p:nvPr>
        </p:nvSpPr>
        <p:spPr>
          <a:xfrm>
            <a:off x="436625" y="8271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600"/>
              <a:t>A gamified scavenger hunt app blending real-world challenges with virtual experiences.</a:t>
            </a:r>
            <a:endParaRPr i="1" sz="1600"/>
          </a:p>
          <a:p>
            <a:pPr indent="0" lvl="0" marL="0" rtl="0" algn="l">
              <a:spcBef>
                <a:spcPts val="1200"/>
              </a:spcBef>
              <a:spcAft>
                <a:spcPts val="0"/>
              </a:spcAft>
              <a:buClr>
                <a:schemeClr val="dk1"/>
              </a:buClr>
              <a:buSzPts val="1100"/>
              <a:buFont typeface="Arial"/>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68" name="Google Shape;568;p64"/>
          <p:cNvSpPr txBox="1"/>
          <p:nvPr>
            <p:ph idx="4294967295" type="subTitle"/>
          </p:nvPr>
        </p:nvSpPr>
        <p:spPr>
          <a:xfrm>
            <a:off x="543475" y="15954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worked for them?</a:t>
            </a:r>
            <a:endParaRPr b="1" i="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69" name="Google Shape;569;p64"/>
          <p:cNvSpPr txBox="1"/>
          <p:nvPr>
            <p:ph idx="4294967295" type="subTitle"/>
          </p:nvPr>
        </p:nvSpPr>
        <p:spPr>
          <a:xfrm>
            <a:off x="4397400" y="15954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didn’t work for them?</a:t>
            </a:r>
            <a:endParaRPr b="1" i="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70" name="Google Shape;570;p64"/>
          <p:cNvSpPr txBox="1"/>
          <p:nvPr>
            <p:ph idx="4294967295" type="subTitle"/>
          </p:nvPr>
        </p:nvSpPr>
        <p:spPr>
          <a:xfrm>
            <a:off x="429650" y="2033100"/>
            <a:ext cx="39855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Gamification for Engagement: </a:t>
            </a:r>
            <a:r>
              <a:rPr lang="en" sz="1600"/>
              <a:t>Allows high engagement through elements such as earning points and competing on leaderboards.</a:t>
            </a:r>
            <a:endParaRPr sz="1600"/>
          </a:p>
          <a:p>
            <a:pPr indent="0" lvl="0" marL="0" rtl="0" algn="l">
              <a:spcBef>
                <a:spcPts val="1200"/>
              </a:spcBef>
              <a:spcAft>
                <a:spcPts val="0"/>
              </a:spcAft>
              <a:buNone/>
            </a:pPr>
            <a:r>
              <a:rPr b="1" lang="en" sz="1600">
                <a:solidFill>
                  <a:schemeClr val="dk1"/>
                </a:solidFill>
              </a:rPr>
              <a:t>➢ </a:t>
            </a:r>
            <a:r>
              <a:rPr b="1" lang="en" sz="1600"/>
              <a:t>Customization:  </a:t>
            </a:r>
            <a:r>
              <a:rPr lang="en" sz="1600"/>
              <a:t>Added personalization as users can create their unique, tailored scav hunts.</a:t>
            </a:r>
            <a:endParaRPr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571" name="Google Shape;571;p64"/>
          <p:cNvSpPr txBox="1"/>
          <p:nvPr>
            <p:ph idx="4294967295" type="subTitle"/>
          </p:nvPr>
        </p:nvSpPr>
        <p:spPr>
          <a:xfrm>
            <a:off x="4496700" y="2028275"/>
            <a:ext cx="4367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Niche Appeal: </a:t>
            </a:r>
            <a:r>
              <a:rPr lang="en" sz="1600"/>
              <a:t>Focus on scavenger hunts can limit app’s appeal to broader audiences who are looking for long-term engagement.</a:t>
            </a:r>
            <a:endParaRPr sz="1600"/>
          </a:p>
          <a:p>
            <a:pPr indent="0" lvl="0" marL="0" rtl="0" algn="l">
              <a:spcBef>
                <a:spcPts val="1200"/>
              </a:spcBef>
              <a:spcAft>
                <a:spcPts val="0"/>
              </a:spcAft>
              <a:buNone/>
            </a:pPr>
            <a:r>
              <a:rPr b="1" lang="en" sz="1600"/>
              <a:t>Limitations in App Interaction: </a:t>
            </a:r>
            <a:r>
              <a:rPr lang="en" sz="1600"/>
              <a:t>While the app promotes real-world activities, it doesn’t provide much ongoing interaction within the app itself to keep users engaged.</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5"/>
          <p:cNvSpPr txBox="1"/>
          <p:nvPr>
            <p:ph type="title"/>
          </p:nvPr>
        </p:nvSpPr>
        <p:spPr>
          <a:xfrm>
            <a:off x="-34475" y="404150"/>
            <a:ext cx="26319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Goosechase</a:t>
            </a:r>
            <a:endParaRPr/>
          </a:p>
        </p:txBody>
      </p:sp>
      <p:sp>
        <p:nvSpPr>
          <p:cNvPr id="577" name="Google Shape;577;p65"/>
          <p:cNvSpPr txBox="1"/>
          <p:nvPr>
            <p:ph idx="4294967295" type="subTitle"/>
          </p:nvPr>
        </p:nvSpPr>
        <p:spPr>
          <a:xfrm>
            <a:off x="436625" y="8271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600">
                <a:solidFill>
                  <a:schemeClr val="dk1"/>
                </a:solidFill>
              </a:rPr>
              <a:t>A gamified scavenger hunt app blending real-world challenges with virtual experiences.</a:t>
            </a:r>
            <a:endParaRPr i="1" sz="1600">
              <a:solidFill>
                <a:schemeClr val="dk1"/>
              </a:solidFill>
            </a:endParaRPr>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78" name="Google Shape;578;p65"/>
          <p:cNvSpPr txBox="1"/>
          <p:nvPr>
            <p:ph idx="4294967295" type="subTitle"/>
          </p:nvPr>
        </p:nvSpPr>
        <p:spPr>
          <a:xfrm>
            <a:off x="411250" y="1582500"/>
            <a:ext cx="3911700" cy="4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sets our solution apart?</a:t>
            </a:r>
            <a:endParaRPr b="1" i="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79" name="Google Shape;579;p65"/>
          <p:cNvSpPr txBox="1"/>
          <p:nvPr>
            <p:ph idx="4294967295" type="subTitle"/>
          </p:nvPr>
        </p:nvSpPr>
        <p:spPr>
          <a:xfrm>
            <a:off x="4530325" y="2059650"/>
            <a:ext cx="4367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t>
            </a:r>
            <a:r>
              <a:rPr lang="en" sz="1600"/>
              <a:t> </a:t>
            </a:r>
            <a:r>
              <a:rPr lang="en" sz="1600"/>
              <a:t>We should ensure that while promoting real-world engagement, users remain engaged with the app throughout their entire journey. Further, it's important to offer a diverse range of skills and tasks to avoid limiting the app to a very niche audience.</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580" name="Google Shape;580;p65"/>
          <p:cNvSpPr txBox="1"/>
          <p:nvPr>
            <p:ph idx="4294967295" type="subTitle"/>
          </p:nvPr>
        </p:nvSpPr>
        <p:spPr>
          <a:xfrm>
            <a:off x="4530325" y="15824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Implications for our Solution</a:t>
            </a:r>
            <a:endParaRPr b="1" i="1">
              <a:solidFill>
                <a:schemeClr val="dk1"/>
              </a:solidFill>
            </a:endParaRPr>
          </a:p>
          <a:p>
            <a:pPr indent="0" lvl="0" marL="0" rtl="0" algn="l">
              <a:spcBef>
                <a:spcPts val="1200"/>
              </a:spcBef>
              <a:spcAft>
                <a:spcPts val="0"/>
              </a:spcAft>
              <a:buNone/>
            </a:pPr>
            <a:r>
              <a:t/>
            </a:r>
            <a:endParaRPr b="1" i="1" sz="19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81" name="Google Shape;581;p65"/>
          <p:cNvSpPr txBox="1"/>
          <p:nvPr>
            <p:ph idx="4294967295" type="subTitle"/>
          </p:nvPr>
        </p:nvSpPr>
        <p:spPr>
          <a:xfrm>
            <a:off x="411250" y="2059650"/>
            <a:ext cx="41382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t>
            </a:r>
            <a:r>
              <a:rPr lang="en" sz="1600"/>
              <a:t> Level Up</a:t>
            </a:r>
            <a:r>
              <a:rPr lang="en" sz="1600"/>
              <a:t> offers career-focused, actionable tasks with clear goals in mind that provide measurable outcomes. This ensures that users can see tangible progress and self-improvement, unlike </a:t>
            </a:r>
            <a:r>
              <a:rPr lang="en" sz="1600"/>
              <a:t>Goosechase’s</a:t>
            </a:r>
            <a:r>
              <a:rPr lang="en" sz="1600"/>
              <a:t> more casual focus.</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6"/>
          <p:cNvSpPr txBox="1"/>
          <p:nvPr>
            <p:ph type="title"/>
          </p:nvPr>
        </p:nvSpPr>
        <p:spPr>
          <a:xfrm>
            <a:off x="-263075" y="404150"/>
            <a:ext cx="26319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Habitica</a:t>
            </a:r>
            <a:endParaRPr/>
          </a:p>
        </p:txBody>
      </p:sp>
      <p:sp>
        <p:nvSpPr>
          <p:cNvPr id="587" name="Google Shape;587;p66"/>
          <p:cNvSpPr txBox="1"/>
          <p:nvPr>
            <p:ph idx="4294967295" type="subTitle"/>
          </p:nvPr>
        </p:nvSpPr>
        <p:spPr>
          <a:xfrm>
            <a:off x="432150" y="856263"/>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600"/>
              <a:t>Habitica is a task manager that gamifies habit-building, with users earning rewards for completing real-world tasks.</a:t>
            </a:r>
            <a:endParaRPr i="1" sz="1600"/>
          </a:p>
          <a:p>
            <a:pPr indent="0" lvl="0" marL="0" rtl="0" algn="l">
              <a:spcBef>
                <a:spcPts val="1200"/>
              </a:spcBef>
              <a:spcAft>
                <a:spcPts val="0"/>
              </a:spcAft>
              <a:buClr>
                <a:schemeClr val="dk1"/>
              </a:buClr>
              <a:buSzPts val="1100"/>
              <a:buFont typeface="Arial"/>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88" name="Google Shape;588;p66"/>
          <p:cNvSpPr txBox="1"/>
          <p:nvPr>
            <p:ph idx="4294967295" type="subTitle"/>
          </p:nvPr>
        </p:nvSpPr>
        <p:spPr>
          <a:xfrm>
            <a:off x="543475" y="15954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worked for them?</a:t>
            </a:r>
            <a:endParaRPr b="1" i="1"/>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700"/>
          </a:p>
          <a:p>
            <a:pPr indent="0" lvl="0" marL="0" rtl="0" algn="l">
              <a:spcBef>
                <a:spcPts val="1200"/>
              </a:spcBef>
              <a:spcAft>
                <a:spcPts val="0"/>
              </a:spcAft>
              <a:buClr>
                <a:schemeClr val="dk1"/>
              </a:buClr>
              <a:buSzPts val="1100"/>
              <a:buFont typeface="Arial"/>
              <a:buNone/>
            </a:pPr>
            <a:r>
              <a:t/>
            </a:r>
            <a:endParaRPr sz="1700"/>
          </a:p>
          <a:p>
            <a:pPr indent="0" lvl="0" marL="0" rtl="0" algn="l">
              <a:spcBef>
                <a:spcPts val="1200"/>
              </a:spcBef>
              <a:spcAft>
                <a:spcPts val="0"/>
              </a:spcAft>
              <a:buClr>
                <a:schemeClr val="dk1"/>
              </a:buClr>
              <a:buSzPts val="1100"/>
              <a:buFont typeface="Arial"/>
              <a:buNone/>
            </a:pPr>
            <a:r>
              <a:t/>
            </a:r>
            <a:endParaRPr sz="1700"/>
          </a:p>
          <a:p>
            <a:pPr indent="0" lvl="0" marL="0" rtl="0" algn="l">
              <a:spcBef>
                <a:spcPts val="1200"/>
              </a:spcBef>
              <a:spcAft>
                <a:spcPts val="1200"/>
              </a:spcAft>
              <a:buNone/>
            </a:pPr>
            <a:r>
              <a:t/>
            </a:r>
            <a:endParaRPr sz="1700"/>
          </a:p>
        </p:txBody>
      </p:sp>
      <p:sp>
        <p:nvSpPr>
          <p:cNvPr id="589" name="Google Shape;589;p66"/>
          <p:cNvSpPr txBox="1"/>
          <p:nvPr>
            <p:ph idx="4294967295" type="subTitle"/>
          </p:nvPr>
        </p:nvSpPr>
        <p:spPr>
          <a:xfrm>
            <a:off x="4397400" y="15954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didn’t work for them?</a:t>
            </a:r>
            <a:endParaRPr b="1" i="1"/>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700"/>
          </a:p>
          <a:p>
            <a:pPr indent="0" lvl="0" marL="0" rtl="0" algn="l">
              <a:spcBef>
                <a:spcPts val="1200"/>
              </a:spcBef>
              <a:spcAft>
                <a:spcPts val="0"/>
              </a:spcAft>
              <a:buClr>
                <a:schemeClr val="dk1"/>
              </a:buClr>
              <a:buSzPts val="1100"/>
              <a:buFont typeface="Arial"/>
              <a:buNone/>
            </a:pPr>
            <a:r>
              <a:t/>
            </a:r>
            <a:endParaRPr sz="1700"/>
          </a:p>
          <a:p>
            <a:pPr indent="0" lvl="0" marL="0" rtl="0" algn="l">
              <a:spcBef>
                <a:spcPts val="1200"/>
              </a:spcBef>
              <a:spcAft>
                <a:spcPts val="0"/>
              </a:spcAft>
              <a:buClr>
                <a:schemeClr val="dk1"/>
              </a:buClr>
              <a:buSzPts val="1100"/>
              <a:buFont typeface="Arial"/>
              <a:buNone/>
            </a:pPr>
            <a:r>
              <a:t/>
            </a:r>
            <a:endParaRPr sz="1700"/>
          </a:p>
          <a:p>
            <a:pPr indent="0" lvl="0" marL="0" rtl="0" algn="l">
              <a:spcBef>
                <a:spcPts val="1200"/>
              </a:spcBef>
              <a:spcAft>
                <a:spcPts val="1200"/>
              </a:spcAft>
              <a:buNone/>
            </a:pPr>
            <a:r>
              <a:t/>
            </a:r>
            <a:endParaRPr sz="1700"/>
          </a:p>
        </p:txBody>
      </p:sp>
      <p:sp>
        <p:nvSpPr>
          <p:cNvPr id="590" name="Google Shape;590;p66"/>
          <p:cNvSpPr txBox="1"/>
          <p:nvPr>
            <p:ph idx="4294967295" type="subTitle"/>
          </p:nvPr>
        </p:nvSpPr>
        <p:spPr>
          <a:xfrm>
            <a:off x="429650" y="2033100"/>
            <a:ext cx="41250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Gamification for Engagement:</a:t>
            </a:r>
            <a:r>
              <a:rPr b="1" lang="en" sz="1600"/>
              <a:t> </a:t>
            </a:r>
            <a:r>
              <a:rPr lang="en" sz="1600"/>
              <a:t>Provides gamified extrinsic motivators for non intrinsically motivated tasks. </a:t>
            </a:r>
            <a:endParaRPr sz="1600"/>
          </a:p>
          <a:p>
            <a:pPr indent="0" lvl="0" marL="0" rtl="0" algn="l">
              <a:spcBef>
                <a:spcPts val="1200"/>
              </a:spcBef>
              <a:spcAft>
                <a:spcPts val="0"/>
              </a:spcAft>
              <a:buNone/>
            </a:pPr>
            <a:r>
              <a:rPr b="1" lang="en" sz="1600">
                <a:solidFill>
                  <a:schemeClr val="dk1"/>
                </a:solidFill>
              </a:rPr>
              <a:t>➢  </a:t>
            </a:r>
            <a:r>
              <a:rPr b="1" lang="en" sz="1600"/>
              <a:t>Communal Accountability: </a:t>
            </a:r>
            <a:r>
              <a:rPr lang="en" sz="1600"/>
              <a:t>Promotes group quests and keeping each other accountable, creating a supportive network for habit building.</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591" name="Google Shape;591;p66"/>
          <p:cNvSpPr txBox="1"/>
          <p:nvPr>
            <p:ph idx="4294967295" type="subTitle"/>
          </p:nvPr>
        </p:nvSpPr>
        <p:spPr>
          <a:xfrm>
            <a:off x="4496750" y="2033100"/>
            <a:ext cx="4367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a:t>
            </a:r>
            <a:r>
              <a:rPr b="1" lang="en" sz="1600"/>
              <a:t>Complexity for Casual Users: </a:t>
            </a:r>
            <a:r>
              <a:rPr lang="en" sz="1600"/>
              <a:t>While the gamification can draw in some users, those who have simple ways of going about completing tasks can be overwhelmed with overly complex systems, thereby deterring them away. </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7"/>
          <p:cNvSpPr txBox="1"/>
          <p:nvPr>
            <p:ph type="title"/>
          </p:nvPr>
        </p:nvSpPr>
        <p:spPr>
          <a:xfrm>
            <a:off x="-263075" y="404150"/>
            <a:ext cx="26319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Habitica</a:t>
            </a:r>
            <a:endParaRPr/>
          </a:p>
        </p:txBody>
      </p:sp>
      <p:sp>
        <p:nvSpPr>
          <p:cNvPr id="597" name="Google Shape;597;p67"/>
          <p:cNvSpPr txBox="1"/>
          <p:nvPr>
            <p:ph idx="4294967295" type="subTitle"/>
          </p:nvPr>
        </p:nvSpPr>
        <p:spPr>
          <a:xfrm>
            <a:off x="432150" y="856263"/>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t>Habitica is a task manager that gamifies habit-building, with users earning rewards for completing real-world tasks.</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98" name="Google Shape;598;p67"/>
          <p:cNvSpPr txBox="1"/>
          <p:nvPr>
            <p:ph idx="4294967295" type="subTitle"/>
          </p:nvPr>
        </p:nvSpPr>
        <p:spPr>
          <a:xfrm>
            <a:off x="429650" y="2033100"/>
            <a:ext cx="4067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a:t>
            </a:r>
            <a:r>
              <a:rPr lang="en" sz="1600"/>
              <a:t>Our</a:t>
            </a:r>
            <a:r>
              <a:rPr b="1" lang="en" sz="1600"/>
              <a:t> </a:t>
            </a:r>
            <a:r>
              <a:rPr lang="en" sz="1600"/>
              <a:t>solution has a simple and goal oriented approach: users will not complete </a:t>
            </a:r>
            <a:r>
              <a:rPr lang="en" sz="1600"/>
              <a:t>complicated</a:t>
            </a:r>
            <a:r>
              <a:rPr lang="en" sz="1600"/>
              <a:t> immersive tasks but instead carry out real life tasks and watch their skills level up over time. </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599" name="Google Shape;599;p67"/>
          <p:cNvSpPr txBox="1"/>
          <p:nvPr>
            <p:ph idx="4294967295" type="subTitle"/>
          </p:nvPr>
        </p:nvSpPr>
        <p:spPr>
          <a:xfrm>
            <a:off x="4496750" y="2033100"/>
            <a:ext cx="4367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a:t>
            </a:r>
            <a:r>
              <a:rPr lang="en" sz="1600"/>
              <a:t>Creating collaborative tasks or team challenges, similar to Habitica’s quests, could help Level Up build a stronger sense of community around career exploration.</a:t>
            </a:r>
            <a:endParaRPr sz="1600"/>
          </a:p>
          <a:p>
            <a:pPr indent="0" lvl="0" marL="0" rtl="0" algn="l">
              <a:spcBef>
                <a:spcPts val="1200"/>
              </a:spcBef>
              <a:spcAft>
                <a:spcPts val="0"/>
              </a:spcAft>
              <a:buClr>
                <a:schemeClr val="dk1"/>
              </a:buClr>
              <a:buSzPts val="1100"/>
              <a:buFont typeface="Arial"/>
              <a:buNone/>
            </a:pPr>
            <a:r>
              <a:t/>
            </a:r>
            <a:endParaRPr b="1" sz="1600"/>
          </a:p>
          <a:p>
            <a:pPr indent="0" lvl="0" marL="0" rtl="0" algn="l">
              <a:spcBef>
                <a:spcPts val="1200"/>
              </a:spcBef>
              <a:spcAft>
                <a:spcPts val="0"/>
              </a:spcAft>
              <a:buNone/>
            </a:pPr>
            <a:r>
              <a:rPr lang="en" sz="1600"/>
              <a:t> </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600" name="Google Shape;600;p67"/>
          <p:cNvSpPr txBox="1"/>
          <p:nvPr>
            <p:ph idx="4294967295" type="subTitle"/>
          </p:nvPr>
        </p:nvSpPr>
        <p:spPr>
          <a:xfrm>
            <a:off x="429650" y="1588238"/>
            <a:ext cx="3911700" cy="4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sets our solution apart?</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601" name="Google Shape;601;p67"/>
          <p:cNvSpPr txBox="1"/>
          <p:nvPr>
            <p:ph idx="4294967295" type="subTitle"/>
          </p:nvPr>
        </p:nvSpPr>
        <p:spPr>
          <a:xfrm>
            <a:off x="4496750" y="158823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Implications for our Solution</a:t>
            </a:r>
            <a:endParaRPr b="1" i="1">
              <a:solidFill>
                <a:schemeClr val="dk1"/>
              </a:solidFill>
            </a:endParaRPr>
          </a:p>
          <a:p>
            <a:pPr indent="0" lvl="0" marL="0" rtl="0" algn="l">
              <a:spcBef>
                <a:spcPts val="1200"/>
              </a:spcBef>
              <a:spcAft>
                <a:spcPts val="0"/>
              </a:spcAft>
              <a:buNone/>
            </a:pPr>
            <a:r>
              <a:t/>
            </a:r>
            <a:endParaRPr b="1" i="1" sz="19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8"/>
          <p:cNvSpPr txBox="1"/>
          <p:nvPr>
            <p:ph idx="4294967295" type="subTitle"/>
          </p:nvPr>
        </p:nvSpPr>
        <p:spPr>
          <a:xfrm>
            <a:off x="543475" y="15192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worked for them?</a:t>
            </a:r>
            <a:endParaRPr b="1" i="1"/>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700"/>
          </a:p>
          <a:p>
            <a:pPr indent="0" lvl="0" marL="0" rtl="0" algn="l">
              <a:spcBef>
                <a:spcPts val="1200"/>
              </a:spcBef>
              <a:spcAft>
                <a:spcPts val="0"/>
              </a:spcAft>
              <a:buClr>
                <a:schemeClr val="dk1"/>
              </a:buClr>
              <a:buSzPts val="1100"/>
              <a:buFont typeface="Arial"/>
              <a:buNone/>
            </a:pPr>
            <a:r>
              <a:t/>
            </a:r>
            <a:endParaRPr sz="1700"/>
          </a:p>
          <a:p>
            <a:pPr indent="0" lvl="0" marL="0" rtl="0" algn="l">
              <a:spcBef>
                <a:spcPts val="1200"/>
              </a:spcBef>
              <a:spcAft>
                <a:spcPts val="0"/>
              </a:spcAft>
              <a:buClr>
                <a:schemeClr val="dk1"/>
              </a:buClr>
              <a:buSzPts val="1100"/>
              <a:buFont typeface="Arial"/>
              <a:buNone/>
            </a:pPr>
            <a:r>
              <a:t/>
            </a:r>
            <a:endParaRPr sz="1700"/>
          </a:p>
          <a:p>
            <a:pPr indent="0" lvl="0" marL="0" rtl="0" algn="l">
              <a:spcBef>
                <a:spcPts val="1200"/>
              </a:spcBef>
              <a:spcAft>
                <a:spcPts val="1200"/>
              </a:spcAft>
              <a:buNone/>
            </a:pPr>
            <a:r>
              <a:t/>
            </a:r>
            <a:endParaRPr sz="1700"/>
          </a:p>
        </p:txBody>
      </p:sp>
      <p:sp>
        <p:nvSpPr>
          <p:cNvPr id="607" name="Google Shape;607;p68"/>
          <p:cNvSpPr txBox="1"/>
          <p:nvPr>
            <p:ph idx="4294967295" type="subTitle"/>
          </p:nvPr>
        </p:nvSpPr>
        <p:spPr>
          <a:xfrm>
            <a:off x="4397400" y="15192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didn’t work for them?</a:t>
            </a:r>
            <a:endParaRPr b="1" i="1"/>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700"/>
          </a:p>
          <a:p>
            <a:pPr indent="0" lvl="0" marL="0" rtl="0" algn="l">
              <a:spcBef>
                <a:spcPts val="1200"/>
              </a:spcBef>
              <a:spcAft>
                <a:spcPts val="0"/>
              </a:spcAft>
              <a:buClr>
                <a:schemeClr val="dk1"/>
              </a:buClr>
              <a:buSzPts val="1100"/>
              <a:buFont typeface="Arial"/>
              <a:buNone/>
            </a:pPr>
            <a:r>
              <a:t/>
            </a:r>
            <a:endParaRPr sz="1700"/>
          </a:p>
          <a:p>
            <a:pPr indent="0" lvl="0" marL="0" rtl="0" algn="l">
              <a:spcBef>
                <a:spcPts val="1200"/>
              </a:spcBef>
              <a:spcAft>
                <a:spcPts val="0"/>
              </a:spcAft>
              <a:buClr>
                <a:schemeClr val="dk1"/>
              </a:buClr>
              <a:buSzPts val="1100"/>
              <a:buFont typeface="Arial"/>
              <a:buNone/>
            </a:pPr>
            <a:r>
              <a:t/>
            </a:r>
            <a:endParaRPr sz="1700"/>
          </a:p>
          <a:p>
            <a:pPr indent="0" lvl="0" marL="0" rtl="0" algn="l">
              <a:spcBef>
                <a:spcPts val="1200"/>
              </a:spcBef>
              <a:spcAft>
                <a:spcPts val="1200"/>
              </a:spcAft>
              <a:buNone/>
            </a:pPr>
            <a:r>
              <a:t/>
            </a:r>
            <a:endParaRPr sz="1700"/>
          </a:p>
        </p:txBody>
      </p:sp>
      <p:sp>
        <p:nvSpPr>
          <p:cNvPr id="608" name="Google Shape;608;p68"/>
          <p:cNvSpPr txBox="1"/>
          <p:nvPr>
            <p:ph idx="4294967295" type="subTitle"/>
          </p:nvPr>
        </p:nvSpPr>
        <p:spPr>
          <a:xfrm>
            <a:off x="543475" y="1956900"/>
            <a:ext cx="40338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Tailored Learning: </a:t>
            </a:r>
            <a:r>
              <a:rPr lang="en" sz="1600"/>
              <a:t>Khan Academy’s progress tracking and tailored exercises ensure learners are consistently challenged and continue to grow.</a:t>
            </a:r>
            <a:endParaRPr sz="1600"/>
          </a:p>
          <a:p>
            <a:pPr indent="0" lvl="0" marL="0" rtl="0" algn="l">
              <a:spcBef>
                <a:spcPts val="1200"/>
              </a:spcBef>
              <a:spcAft>
                <a:spcPts val="0"/>
              </a:spcAft>
              <a:buClr>
                <a:schemeClr val="dk1"/>
              </a:buClr>
              <a:buSzPts val="1100"/>
              <a:buFont typeface="Arial"/>
              <a:buNone/>
            </a:pPr>
            <a:r>
              <a:rPr b="1" lang="en" sz="1600"/>
              <a:t>Mastery-Based Learning: </a:t>
            </a:r>
            <a:r>
              <a:rPr lang="en" sz="1600"/>
              <a:t>Emphasizes </a:t>
            </a:r>
            <a:r>
              <a:rPr lang="en" sz="1600"/>
              <a:t>learning</a:t>
            </a:r>
            <a:r>
              <a:rPr lang="en" sz="1600"/>
              <a:t> </a:t>
            </a:r>
            <a:r>
              <a:rPr lang="en" sz="1600"/>
              <a:t>concepts deeply before proceeding, allowing users to master topics.</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609" name="Google Shape;609;p68"/>
          <p:cNvSpPr txBox="1"/>
          <p:nvPr>
            <p:ph idx="4294967295" type="subTitle"/>
          </p:nvPr>
        </p:nvSpPr>
        <p:spPr>
          <a:xfrm>
            <a:off x="4496750" y="1956900"/>
            <a:ext cx="4367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a:t>
            </a:r>
            <a:r>
              <a:rPr b="1" lang="en" sz="1600"/>
              <a:t>Limited Interactivity: </a:t>
            </a:r>
            <a:r>
              <a:rPr lang="en" sz="1600"/>
              <a:t>Khan Academy lacks real-time, hands-on interactivity, </a:t>
            </a:r>
            <a:r>
              <a:rPr lang="en" sz="1600"/>
              <a:t>reducing engagement for learners who prefer</a:t>
            </a:r>
            <a:r>
              <a:rPr lang="en" sz="1600"/>
              <a:t> more dynamic learning environments.</a:t>
            </a:r>
            <a:endParaRPr sz="1600"/>
          </a:p>
          <a:p>
            <a:pPr indent="0" lvl="0" marL="0" rtl="0" algn="l">
              <a:spcBef>
                <a:spcPts val="1200"/>
              </a:spcBef>
              <a:spcAft>
                <a:spcPts val="0"/>
              </a:spcAft>
              <a:buClr>
                <a:schemeClr val="dk1"/>
              </a:buClr>
              <a:buSzPts val="1100"/>
              <a:buFont typeface="Arial"/>
              <a:buNone/>
            </a:pPr>
            <a:r>
              <a:rPr b="1" lang="en" sz="1600"/>
              <a:t>Narrow Focus on Academics: </a:t>
            </a:r>
            <a:r>
              <a:rPr lang="en" sz="1600"/>
              <a:t>Highly focused on academic subjects, leaving gaps in skill-building in areas like soft skills or career exploration.</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610" name="Google Shape;610;p68"/>
          <p:cNvSpPr txBox="1"/>
          <p:nvPr>
            <p:ph type="title"/>
          </p:nvPr>
        </p:nvSpPr>
        <p:spPr>
          <a:xfrm>
            <a:off x="89000" y="411400"/>
            <a:ext cx="26319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Khan Academy</a:t>
            </a:r>
            <a:endParaRPr/>
          </a:p>
        </p:txBody>
      </p:sp>
      <p:sp>
        <p:nvSpPr>
          <p:cNvPr id="611" name="Google Shape;611;p68"/>
          <p:cNvSpPr txBox="1"/>
          <p:nvPr>
            <p:ph idx="4294967295" type="subTitle"/>
          </p:nvPr>
        </p:nvSpPr>
        <p:spPr>
          <a:xfrm>
            <a:off x="367125" y="8796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t>Khan Academy is an educational platform offering video tutorials and exercises in academic subjects, with self-paced learning.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9"/>
          <p:cNvSpPr txBox="1"/>
          <p:nvPr>
            <p:ph type="title"/>
          </p:nvPr>
        </p:nvSpPr>
        <p:spPr>
          <a:xfrm>
            <a:off x="89000" y="411400"/>
            <a:ext cx="26319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Khan Academy</a:t>
            </a:r>
            <a:endParaRPr/>
          </a:p>
        </p:txBody>
      </p:sp>
      <p:sp>
        <p:nvSpPr>
          <p:cNvPr id="617" name="Google Shape;617;p69"/>
          <p:cNvSpPr txBox="1"/>
          <p:nvPr>
            <p:ph idx="4294967295" type="subTitle"/>
          </p:nvPr>
        </p:nvSpPr>
        <p:spPr>
          <a:xfrm>
            <a:off x="355950" y="856263"/>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600"/>
              <a:t>Khan Academy is an educational platform offering video tutorials and exercises in academic subjects, with self-paced learning.</a:t>
            </a:r>
            <a:endParaRPr i="1" sz="1600"/>
          </a:p>
          <a:p>
            <a:pPr indent="0" lvl="0" marL="0" rtl="0" algn="l">
              <a:spcBef>
                <a:spcPts val="1200"/>
              </a:spcBef>
              <a:spcAft>
                <a:spcPts val="0"/>
              </a:spcAft>
              <a:buClr>
                <a:schemeClr val="dk1"/>
              </a:buClr>
              <a:buSzPts val="1100"/>
              <a:buFont typeface="Arial"/>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i="1" sz="16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618" name="Google Shape;618;p69"/>
          <p:cNvSpPr txBox="1"/>
          <p:nvPr>
            <p:ph idx="4294967295" type="subTitle"/>
          </p:nvPr>
        </p:nvSpPr>
        <p:spPr>
          <a:xfrm>
            <a:off x="429650" y="2033100"/>
            <a:ext cx="4067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a:t>
            </a:r>
            <a:r>
              <a:rPr lang="en" sz="1600"/>
              <a:t>Level Up offers a broader range of task types, focusing on both soft and technical skills needed for career growth, not just academic knowledge.</a:t>
            </a:r>
            <a:endParaRPr sz="1600"/>
          </a:p>
          <a:p>
            <a:pPr indent="0" lvl="0" marL="0" rtl="0" algn="l">
              <a:spcBef>
                <a:spcPts val="1200"/>
              </a:spcBef>
              <a:spcAft>
                <a:spcPts val="0"/>
              </a:spcAft>
              <a:buClr>
                <a:schemeClr val="dk1"/>
              </a:buClr>
              <a:buSzPts val="1100"/>
              <a:buFont typeface="Arial"/>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619" name="Google Shape;619;p69"/>
          <p:cNvSpPr txBox="1"/>
          <p:nvPr>
            <p:ph idx="4294967295" type="subTitle"/>
          </p:nvPr>
        </p:nvSpPr>
        <p:spPr>
          <a:xfrm>
            <a:off x="4496750" y="2033100"/>
            <a:ext cx="4367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t>
            </a:r>
            <a:r>
              <a:rPr lang="en" sz="1600">
                <a:solidFill>
                  <a:schemeClr val="dk1"/>
                </a:solidFill>
              </a:rPr>
              <a:t>We should look into the creation of personalized tasks based on users' progress, ensuring tailored skill development.</a:t>
            </a:r>
            <a:endParaRPr sz="1600">
              <a:solidFill>
                <a:schemeClr val="dk1"/>
              </a:solidFill>
            </a:endParaRPr>
          </a:p>
          <a:p>
            <a:pPr indent="0" lvl="0" marL="0" rtl="0" algn="l">
              <a:spcBef>
                <a:spcPts val="1200"/>
              </a:spcBef>
              <a:spcAft>
                <a:spcPts val="0"/>
              </a:spcAft>
              <a:buClr>
                <a:schemeClr val="dk1"/>
              </a:buClr>
              <a:buSzPts val="1100"/>
              <a:buFont typeface="Arial"/>
              <a:buNone/>
            </a:pPr>
            <a:r>
              <a:rPr b="1" lang="en" sz="1600">
                <a:solidFill>
                  <a:schemeClr val="dk1"/>
                </a:solidFill>
              </a:rPr>
              <a:t>➢ </a:t>
            </a:r>
            <a:r>
              <a:rPr lang="en" sz="1600">
                <a:solidFill>
                  <a:schemeClr val="dk1"/>
                </a:solidFill>
              </a:rPr>
              <a:t>Encouraging users to master certain skills (have multi-levels) before progressing could create more meaningful growth in their career exploration journey.</a:t>
            </a:r>
            <a:endParaRPr sz="1600"/>
          </a:p>
          <a:p>
            <a:pPr indent="0" lvl="0" marL="0" rtl="0" algn="l">
              <a:spcBef>
                <a:spcPts val="0"/>
              </a:spcBef>
              <a:spcAft>
                <a:spcPts val="0"/>
              </a:spcAft>
              <a:buNone/>
            </a:pPr>
            <a:r>
              <a:t/>
            </a:r>
            <a:endParaRPr b="1" sz="1600"/>
          </a:p>
          <a:p>
            <a:pPr indent="0" lvl="0" marL="0" rtl="0" algn="l">
              <a:spcBef>
                <a:spcPts val="1200"/>
              </a:spcBef>
              <a:spcAft>
                <a:spcPts val="0"/>
              </a:spcAft>
              <a:buNone/>
            </a:pPr>
            <a:r>
              <a:rPr lang="en" sz="1600"/>
              <a:t> </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620" name="Google Shape;620;p69"/>
          <p:cNvSpPr txBox="1"/>
          <p:nvPr>
            <p:ph idx="4294967295" type="subTitle"/>
          </p:nvPr>
        </p:nvSpPr>
        <p:spPr>
          <a:xfrm>
            <a:off x="355950" y="1588225"/>
            <a:ext cx="3911700" cy="4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sets our solution apart?</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621" name="Google Shape;621;p69"/>
          <p:cNvSpPr txBox="1"/>
          <p:nvPr>
            <p:ph idx="4294967295" type="subTitle"/>
          </p:nvPr>
        </p:nvSpPr>
        <p:spPr>
          <a:xfrm>
            <a:off x="4597575" y="1597063"/>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900">
                <a:solidFill>
                  <a:schemeClr val="dk1"/>
                </a:solidFill>
              </a:rPr>
              <a:t>Implications for our Solution</a:t>
            </a:r>
            <a:endParaRPr b="1" i="1" sz="1900">
              <a:solidFill>
                <a:schemeClr val="dk1"/>
              </a:solidFill>
            </a:endParaRPr>
          </a:p>
          <a:p>
            <a:pPr indent="0" lvl="0" marL="0" rtl="0" algn="l">
              <a:spcBef>
                <a:spcPts val="1200"/>
              </a:spcBef>
              <a:spcAft>
                <a:spcPts val="0"/>
              </a:spcAft>
              <a:buNone/>
            </a:pPr>
            <a:r>
              <a:t/>
            </a:r>
            <a:endParaRPr b="1" i="1" sz="19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0"/>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p:txBody>
      </p:sp>
      <p:sp>
        <p:nvSpPr>
          <p:cNvPr id="627" name="Google Shape;627;p70"/>
          <p:cNvSpPr txBox="1"/>
          <p:nvPr>
            <p:ph idx="3" type="subTitle"/>
          </p:nvPr>
        </p:nvSpPr>
        <p:spPr>
          <a:xfrm>
            <a:off x="447950" y="17143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Simple</a:t>
            </a:r>
            <a:endParaRPr/>
          </a:p>
        </p:txBody>
      </p:sp>
      <p:sp>
        <p:nvSpPr>
          <p:cNvPr id="628" name="Google Shape;628;p70"/>
          <p:cNvSpPr txBox="1"/>
          <p:nvPr>
            <p:ph idx="1" type="subTitle"/>
          </p:nvPr>
        </p:nvSpPr>
        <p:spPr>
          <a:xfrm>
            <a:off x="3328925" y="16768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Moderate</a:t>
            </a:r>
            <a:endParaRPr/>
          </a:p>
        </p:txBody>
      </p:sp>
      <p:sp>
        <p:nvSpPr>
          <p:cNvPr id="629" name="Google Shape;629;p70"/>
          <p:cNvSpPr txBox="1"/>
          <p:nvPr>
            <p:ph idx="2" type="subTitle"/>
          </p:nvPr>
        </p:nvSpPr>
        <p:spPr>
          <a:xfrm>
            <a:off x="3328925" y="19890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Track personal progress over time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Reflect on tasks and progress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Create a roadmap for achieving goals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30" name="Google Shape;630;p70"/>
          <p:cNvSpPr txBox="1"/>
          <p:nvPr>
            <p:ph idx="4" type="subTitle"/>
          </p:nvPr>
        </p:nvSpPr>
        <p:spPr>
          <a:xfrm>
            <a:off x="447950" y="20265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 communication skills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Get better at technical interviews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Improve resume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31" name="Google Shape;631;p70"/>
          <p:cNvSpPr txBox="1"/>
          <p:nvPr>
            <p:ph idx="7" type="subTitle"/>
          </p:nvPr>
        </p:nvSpPr>
        <p:spPr>
          <a:xfrm>
            <a:off x="6209900" y="16768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Complex</a:t>
            </a:r>
            <a:endParaRPr/>
          </a:p>
        </p:txBody>
      </p:sp>
      <p:sp>
        <p:nvSpPr>
          <p:cNvPr id="632" name="Google Shape;632;p70"/>
          <p:cNvSpPr txBox="1"/>
          <p:nvPr>
            <p:ph idx="8" type="subTitle"/>
          </p:nvPr>
        </p:nvSpPr>
        <p:spPr>
          <a:xfrm>
            <a:off x="6209950" y="19890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Compare progress with other people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Gain certification or universal proof of skill development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1"/>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p:txBody>
      </p:sp>
      <p:sp>
        <p:nvSpPr>
          <p:cNvPr id="638" name="Google Shape;638;p71"/>
          <p:cNvSpPr txBox="1"/>
          <p:nvPr>
            <p:ph idx="3" type="subTitle"/>
          </p:nvPr>
        </p:nvSpPr>
        <p:spPr>
          <a:xfrm>
            <a:off x="447950" y="17143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Simple</a:t>
            </a:r>
            <a:endParaRPr/>
          </a:p>
        </p:txBody>
      </p:sp>
      <p:sp>
        <p:nvSpPr>
          <p:cNvPr id="639" name="Google Shape;639;p71"/>
          <p:cNvSpPr txBox="1"/>
          <p:nvPr>
            <p:ph idx="1" type="subTitle"/>
          </p:nvPr>
        </p:nvSpPr>
        <p:spPr>
          <a:xfrm>
            <a:off x="3328925" y="16768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Moderate</a:t>
            </a:r>
            <a:endParaRPr/>
          </a:p>
        </p:txBody>
      </p:sp>
      <p:sp>
        <p:nvSpPr>
          <p:cNvPr id="640" name="Google Shape;640;p71"/>
          <p:cNvSpPr txBox="1"/>
          <p:nvPr>
            <p:ph idx="2" type="subTitle"/>
          </p:nvPr>
        </p:nvSpPr>
        <p:spPr>
          <a:xfrm>
            <a:off x="3328925" y="19890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Track personal progress over time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trike="sngStrike"/>
              <a:t>Reflect on tasks and progress</a:t>
            </a:r>
            <a:endParaRPr strike="sngStrike"/>
          </a:p>
          <a:p>
            <a:pPr indent="0" lvl="0" marL="0" rtl="0" algn="ctr">
              <a:spcBef>
                <a:spcPts val="0"/>
              </a:spcBef>
              <a:spcAft>
                <a:spcPts val="0"/>
              </a:spcAft>
              <a:buNone/>
            </a:pPr>
            <a:r>
              <a:t/>
            </a:r>
            <a:endParaRPr strike="sngStrike"/>
          </a:p>
          <a:p>
            <a:pPr indent="0" lvl="0" marL="0" rtl="0" algn="ctr">
              <a:spcBef>
                <a:spcPts val="0"/>
              </a:spcBef>
              <a:spcAft>
                <a:spcPts val="0"/>
              </a:spcAft>
              <a:buNone/>
            </a:pPr>
            <a:r>
              <a:rPr lang="en" strike="sngStrike"/>
              <a:t>Create a roadmap for achieving goals</a:t>
            </a:r>
            <a:endParaRPr strike="sngStrike"/>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41" name="Google Shape;641;p71"/>
          <p:cNvSpPr txBox="1"/>
          <p:nvPr>
            <p:ph idx="4" type="subTitle"/>
          </p:nvPr>
        </p:nvSpPr>
        <p:spPr>
          <a:xfrm>
            <a:off x="447950" y="20265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 communication skills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trike="sngStrike"/>
              <a:t>Get better at technical interviews</a:t>
            </a:r>
            <a:endParaRPr strike="sngStrike"/>
          </a:p>
          <a:p>
            <a:pPr indent="0" lvl="0" marL="0" rtl="0" algn="ctr">
              <a:spcBef>
                <a:spcPts val="0"/>
              </a:spcBef>
              <a:spcAft>
                <a:spcPts val="0"/>
              </a:spcAft>
              <a:buNone/>
            </a:pPr>
            <a:r>
              <a:t/>
            </a:r>
            <a:endParaRPr/>
          </a:p>
          <a:p>
            <a:pPr indent="0" lvl="0" marL="0" rtl="0" algn="ctr">
              <a:spcBef>
                <a:spcPts val="0"/>
              </a:spcBef>
              <a:spcAft>
                <a:spcPts val="0"/>
              </a:spcAft>
              <a:buNone/>
            </a:pPr>
            <a:r>
              <a:rPr lang="en" strike="sngStrike"/>
              <a:t>Improve resume</a:t>
            </a:r>
            <a:endParaRPr strike="sngStrike"/>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42" name="Google Shape;642;p71"/>
          <p:cNvSpPr txBox="1"/>
          <p:nvPr>
            <p:ph idx="7" type="subTitle"/>
          </p:nvPr>
        </p:nvSpPr>
        <p:spPr>
          <a:xfrm>
            <a:off x="6209900" y="16768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Complex</a:t>
            </a:r>
            <a:endParaRPr/>
          </a:p>
        </p:txBody>
      </p:sp>
      <p:sp>
        <p:nvSpPr>
          <p:cNvPr id="643" name="Google Shape;643;p71"/>
          <p:cNvSpPr txBox="1"/>
          <p:nvPr>
            <p:ph idx="8" type="subTitle"/>
          </p:nvPr>
        </p:nvSpPr>
        <p:spPr>
          <a:xfrm>
            <a:off x="6209950" y="19890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Compare progress with other people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trike="sngStrike"/>
              <a:t>Gain certification or universal proof of skill development</a:t>
            </a:r>
            <a:endParaRPr strike="sngStrike"/>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2"/>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Storyline</a:t>
            </a:r>
            <a:endParaRPr/>
          </a:p>
        </p:txBody>
      </p:sp>
      <p:sp>
        <p:nvSpPr>
          <p:cNvPr id="649" name="Google Shape;649;p72"/>
          <p:cNvSpPr txBox="1"/>
          <p:nvPr>
            <p:ph idx="1" type="body"/>
          </p:nvPr>
        </p:nvSpPr>
        <p:spPr>
          <a:xfrm>
            <a:off x="713250" y="663325"/>
            <a:ext cx="7717500" cy="329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000" u="sng">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Nick, a novice Level 1 professional, starts out by failing an interview. He realizes he needs to take action and </a:t>
            </a:r>
            <a:r>
              <a:rPr b="1" lang="en" sz="1800">
                <a:solidFill>
                  <a:schemeClr val="dk1"/>
                </a:solidFill>
              </a:rPr>
              <a:t>work on his communication skills</a:t>
            </a:r>
            <a:r>
              <a:rPr lang="en" sz="1800">
                <a:solidFill>
                  <a:schemeClr val="dk1"/>
                </a:solidFill>
              </a:rPr>
              <a:t>. Luckily, he is presented with an outline of various tasks he can do to improve this skill. We follow Nick as he networks with strangers, applies to jobs on LinkedIn, and works on a project with a team; all while “Leveling Up” and </a:t>
            </a:r>
            <a:r>
              <a:rPr b="1" lang="en" sz="1800">
                <a:solidFill>
                  <a:schemeClr val="dk1"/>
                </a:solidFill>
              </a:rPr>
              <a:t>tracking his skill development over time</a:t>
            </a:r>
            <a:r>
              <a:rPr lang="en" sz="1800">
                <a:solidFill>
                  <a:schemeClr val="dk1"/>
                </a:solidFill>
              </a:rPr>
              <a:t>. The video ends with Nick, now Leveled Up to Level 100, in line for another interview. While in line, he greets his colleagues and they </a:t>
            </a:r>
            <a:r>
              <a:rPr b="1" lang="en" sz="1800">
                <a:solidFill>
                  <a:schemeClr val="dk1"/>
                </a:solidFill>
              </a:rPr>
              <a:t>compare their progress with each other</a:t>
            </a:r>
            <a:r>
              <a:rPr lang="en" sz="1800">
                <a:solidFill>
                  <a:schemeClr val="dk1"/>
                </a:solidFill>
              </a:rPr>
              <a:t>. The video ends with Nick doing well at the final interview, thanks to his Leveled Up communication skills!</a:t>
            </a:r>
            <a:endParaRPr sz="1800">
              <a:solidFill>
                <a:schemeClr val="dk1"/>
              </a:solidFill>
            </a:endParaRPr>
          </a:p>
          <a:p>
            <a:pPr indent="0" lvl="0" marL="0" rtl="0" algn="l">
              <a:spcBef>
                <a:spcPts val="0"/>
              </a:spcBef>
              <a:spcAft>
                <a:spcPts val="1200"/>
              </a:spcAft>
              <a:buNone/>
            </a:pPr>
            <a:r>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idx="21" type="title"/>
          </p:nvPr>
        </p:nvSpPr>
        <p:spPr>
          <a:xfrm>
            <a:off x="2332400" y="5974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Team</a:t>
            </a:r>
            <a:endParaRPr sz="3200"/>
          </a:p>
        </p:txBody>
      </p:sp>
      <p:sp>
        <p:nvSpPr>
          <p:cNvPr id="479" name="Google Shape;479;p55"/>
          <p:cNvSpPr txBox="1"/>
          <p:nvPr/>
        </p:nvSpPr>
        <p:spPr>
          <a:xfrm>
            <a:off x="389963" y="3333613"/>
            <a:ext cx="2305500" cy="5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Nunito"/>
                <a:ea typeface="Nunito"/>
                <a:cs typeface="Nunito"/>
                <a:sym typeface="Nunito"/>
              </a:rPr>
              <a:t>Taralyn</a:t>
            </a:r>
            <a:endParaRPr b="1">
              <a:solidFill>
                <a:schemeClr val="dk2"/>
              </a:solidFill>
              <a:latin typeface="Nunito"/>
              <a:ea typeface="Nunito"/>
              <a:cs typeface="Nunito"/>
              <a:sym typeface="Nunito"/>
            </a:endParaRPr>
          </a:p>
        </p:txBody>
      </p:sp>
      <p:sp>
        <p:nvSpPr>
          <p:cNvPr id="480" name="Google Shape;480;p55"/>
          <p:cNvSpPr txBox="1"/>
          <p:nvPr/>
        </p:nvSpPr>
        <p:spPr>
          <a:xfrm>
            <a:off x="786563" y="3593350"/>
            <a:ext cx="1512300" cy="7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accent5"/>
                </a:solidFill>
                <a:latin typeface="Nunito"/>
                <a:ea typeface="Nunito"/>
                <a:cs typeface="Nunito"/>
                <a:sym typeface="Nunito"/>
              </a:rPr>
              <a:t>Class of 2026</a:t>
            </a:r>
            <a:endParaRPr b="1" sz="1100">
              <a:solidFill>
                <a:schemeClr val="accent5"/>
              </a:solidFill>
              <a:latin typeface="Nunito"/>
              <a:ea typeface="Nunito"/>
              <a:cs typeface="Nunito"/>
              <a:sym typeface="Nunito"/>
            </a:endParaRPr>
          </a:p>
          <a:p>
            <a:pPr indent="0" lvl="0" marL="0" rtl="0" algn="ctr">
              <a:spcBef>
                <a:spcPts val="0"/>
              </a:spcBef>
              <a:spcAft>
                <a:spcPts val="0"/>
              </a:spcAft>
              <a:buNone/>
            </a:pPr>
            <a:r>
              <a:rPr lang="en" sz="1100">
                <a:solidFill>
                  <a:schemeClr val="accent5"/>
                </a:solidFill>
                <a:latin typeface="Nunito"/>
                <a:ea typeface="Nunito"/>
                <a:cs typeface="Nunito"/>
                <a:sym typeface="Nunito"/>
              </a:rPr>
              <a:t>Computer Science,</a:t>
            </a:r>
            <a:endParaRPr sz="1100">
              <a:solidFill>
                <a:schemeClr val="accent5"/>
              </a:solidFill>
              <a:latin typeface="Nunito"/>
              <a:ea typeface="Nunito"/>
              <a:cs typeface="Nunito"/>
              <a:sym typeface="Nunito"/>
            </a:endParaRPr>
          </a:p>
          <a:p>
            <a:pPr indent="0" lvl="0" marL="0" rtl="0" algn="ctr">
              <a:spcBef>
                <a:spcPts val="0"/>
              </a:spcBef>
              <a:spcAft>
                <a:spcPts val="0"/>
              </a:spcAft>
              <a:buNone/>
            </a:pPr>
            <a:r>
              <a:rPr lang="en" sz="1100">
                <a:solidFill>
                  <a:schemeClr val="accent5"/>
                </a:solidFill>
                <a:latin typeface="Nunito"/>
                <a:ea typeface="Nunito"/>
                <a:cs typeface="Nunito"/>
                <a:sym typeface="Nunito"/>
              </a:rPr>
              <a:t>Human Computer Interaction</a:t>
            </a:r>
            <a:endParaRPr sz="1100">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rgbClr val="404075"/>
              </a:solidFill>
              <a:latin typeface="Nunito"/>
              <a:ea typeface="Nunito"/>
              <a:cs typeface="Nunito"/>
              <a:sym typeface="Nunito"/>
            </a:endParaRPr>
          </a:p>
        </p:txBody>
      </p:sp>
      <p:pic>
        <p:nvPicPr>
          <p:cNvPr id="481" name="Google Shape;481;p55"/>
          <p:cNvPicPr preferRelativeResize="0"/>
          <p:nvPr/>
        </p:nvPicPr>
        <p:blipFill rotWithShape="1">
          <a:blip r:embed="rId3">
            <a:alphaModFix/>
          </a:blip>
          <a:srcRect b="0" l="6589" r="6597" t="0"/>
          <a:stretch/>
        </p:blipFill>
        <p:spPr>
          <a:xfrm>
            <a:off x="827213" y="1417825"/>
            <a:ext cx="1431000" cy="1915800"/>
          </a:xfrm>
          <a:prstGeom prst="roundRect">
            <a:avLst>
              <a:gd fmla="val 16667" name="adj"/>
            </a:avLst>
          </a:prstGeom>
          <a:noFill/>
          <a:ln>
            <a:noFill/>
          </a:ln>
        </p:spPr>
      </p:pic>
      <p:pic>
        <p:nvPicPr>
          <p:cNvPr id="482" name="Google Shape;482;p55"/>
          <p:cNvPicPr preferRelativeResize="0"/>
          <p:nvPr/>
        </p:nvPicPr>
        <p:blipFill rotWithShape="1">
          <a:blip r:embed="rId4">
            <a:alphaModFix/>
          </a:blip>
          <a:srcRect b="0" l="26855" r="20846" t="0"/>
          <a:stretch/>
        </p:blipFill>
        <p:spPr>
          <a:xfrm>
            <a:off x="6906138" y="1417825"/>
            <a:ext cx="1390500" cy="1915800"/>
          </a:xfrm>
          <a:prstGeom prst="roundRect">
            <a:avLst>
              <a:gd fmla="val 16667" name="adj"/>
            </a:avLst>
          </a:prstGeom>
          <a:noFill/>
          <a:ln>
            <a:noFill/>
          </a:ln>
        </p:spPr>
      </p:pic>
      <p:pic>
        <p:nvPicPr>
          <p:cNvPr id="483" name="Google Shape;483;p55"/>
          <p:cNvPicPr preferRelativeResize="0"/>
          <p:nvPr/>
        </p:nvPicPr>
        <p:blipFill rotWithShape="1">
          <a:blip r:embed="rId5">
            <a:alphaModFix/>
          </a:blip>
          <a:srcRect b="0" l="9834" r="12849" t="0"/>
          <a:stretch/>
        </p:blipFill>
        <p:spPr>
          <a:xfrm>
            <a:off x="4879800" y="1382425"/>
            <a:ext cx="1431000" cy="1986600"/>
          </a:xfrm>
          <a:prstGeom prst="roundRect">
            <a:avLst>
              <a:gd fmla="val 16667" name="adj"/>
            </a:avLst>
          </a:prstGeom>
          <a:noFill/>
          <a:ln>
            <a:noFill/>
          </a:ln>
        </p:spPr>
      </p:pic>
      <p:pic>
        <p:nvPicPr>
          <p:cNvPr id="484" name="Google Shape;484;p55"/>
          <p:cNvPicPr preferRelativeResize="0"/>
          <p:nvPr/>
        </p:nvPicPr>
        <p:blipFill>
          <a:blip r:embed="rId6">
            <a:alphaModFix/>
          </a:blip>
          <a:stretch>
            <a:fillRect/>
          </a:stretch>
        </p:blipFill>
        <p:spPr>
          <a:xfrm>
            <a:off x="2853538" y="1394950"/>
            <a:ext cx="1430949" cy="1961559"/>
          </a:xfrm>
          <a:prstGeom prst="rect">
            <a:avLst/>
          </a:prstGeom>
          <a:noFill/>
          <a:ln>
            <a:noFill/>
          </a:ln>
        </p:spPr>
      </p:pic>
      <p:sp>
        <p:nvSpPr>
          <p:cNvPr id="485" name="Google Shape;485;p55"/>
          <p:cNvSpPr txBox="1"/>
          <p:nvPr/>
        </p:nvSpPr>
        <p:spPr>
          <a:xfrm>
            <a:off x="2436588" y="3333625"/>
            <a:ext cx="2305500" cy="5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Nunito"/>
                <a:ea typeface="Nunito"/>
                <a:cs typeface="Nunito"/>
                <a:sym typeface="Nunito"/>
              </a:rPr>
              <a:t>Nick</a:t>
            </a:r>
            <a:endParaRPr b="1">
              <a:solidFill>
                <a:schemeClr val="dk2"/>
              </a:solidFill>
              <a:latin typeface="Nunito"/>
              <a:ea typeface="Nunito"/>
              <a:cs typeface="Nunito"/>
              <a:sym typeface="Nunito"/>
            </a:endParaRPr>
          </a:p>
        </p:txBody>
      </p:sp>
      <p:sp>
        <p:nvSpPr>
          <p:cNvPr id="486" name="Google Shape;486;p55"/>
          <p:cNvSpPr txBox="1"/>
          <p:nvPr/>
        </p:nvSpPr>
        <p:spPr>
          <a:xfrm>
            <a:off x="2560863" y="3593350"/>
            <a:ext cx="2016300" cy="7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accent5"/>
                </a:solidFill>
                <a:latin typeface="Nunito"/>
                <a:ea typeface="Nunito"/>
                <a:cs typeface="Nunito"/>
                <a:sym typeface="Nunito"/>
              </a:rPr>
              <a:t>Class of 2024 (2025???)</a:t>
            </a:r>
            <a:endParaRPr b="1" sz="1100">
              <a:solidFill>
                <a:schemeClr val="accent5"/>
              </a:solidFill>
              <a:latin typeface="Nunito"/>
              <a:ea typeface="Nunito"/>
              <a:cs typeface="Nunito"/>
              <a:sym typeface="Nunito"/>
            </a:endParaRPr>
          </a:p>
          <a:p>
            <a:pPr indent="0" lvl="0" marL="0" rtl="0" algn="ctr">
              <a:spcBef>
                <a:spcPts val="0"/>
              </a:spcBef>
              <a:spcAft>
                <a:spcPts val="0"/>
              </a:spcAft>
              <a:buNone/>
            </a:pPr>
            <a:r>
              <a:rPr lang="en" sz="1100">
                <a:solidFill>
                  <a:schemeClr val="accent5"/>
                </a:solidFill>
                <a:latin typeface="Nunito"/>
                <a:ea typeface="Nunito"/>
                <a:cs typeface="Nunito"/>
                <a:sym typeface="Nunito"/>
              </a:rPr>
              <a:t>Mechanical Engineering,</a:t>
            </a:r>
            <a:endParaRPr sz="1100">
              <a:solidFill>
                <a:schemeClr val="accent5"/>
              </a:solidFill>
              <a:latin typeface="Nunito"/>
              <a:ea typeface="Nunito"/>
              <a:cs typeface="Nunito"/>
              <a:sym typeface="Nunito"/>
            </a:endParaRPr>
          </a:p>
          <a:p>
            <a:pPr indent="0" lvl="0" marL="0" rtl="0" algn="ctr">
              <a:spcBef>
                <a:spcPts val="0"/>
              </a:spcBef>
              <a:spcAft>
                <a:spcPts val="0"/>
              </a:spcAft>
              <a:buNone/>
            </a:pPr>
            <a:r>
              <a:rPr lang="en" sz="1100">
                <a:solidFill>
                  <a:schemeClr val="accent5"/>
                </a:solidFill>
                <a:latin typeface="Nunito"/>
                <a:ea typeface="Nunito"/>
                <a:cs typeface="Nunito"/>
                <a:sym typeface="Nunito"/>
              </a:rPr>
              <a:t>Product Realization</a:t>
            </a:r>
            <a:endParaRPr sz="1100">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rgbClr val="404075"/>
              </a:solidFill>
              <a:latin typeface="Nunito"/>
              <a:ea typeface="Nunito"/>
              <a:cs typeface="Nunito"/>
              <a:sym typeface="Nunito"/>
            </a:endParaRPr>
          </a:p>
        </p:txBody>
      </p:sp>
      <p:sp>
        <p:nvSpPr>
          <p:cNvPr id="487" name="Google Shape;487;p55"/>
          <p:cNvSpPr txBox="1"/>
          <p:nvPr/>
        </p:nvSpPr>
        <p:spPr>
          <a:xfrm>
            <a:off x="4496263" y="3333625"/>
            <a:ext cx="2305500" cy="5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Nunito"/>
                <a:ea typeface="Nunito"/>
                <a:cs typeface="Nunito"/>
                <a:sym typeface="Nunito"/>
              </a:rPr>
              <a:t>Maroua</a:t>
            </a:r>
            <a:endParaRPr b="1">
              <a:solidFill>
                <a:schemeClr val="dk2"/>
              </a:solidFill>
              <a:latin typeface="Nunito"/>
              <a:ea typeface="Nunito"/>
              <a:cs typeface="Nunito"/>
              <a:sym typeface="Nunito"/>
            </a:endParaRPr>
          </a:p>
        </p:txBody>
      </p:sp>
      <p:sp>
        <p:nvSpPr>
          <p:cNvPr id="488" name="Google Shape;488;p55"/>
          <p:cNvSpPr txBox="1"/>
          <p:nvPr/>
        </p:nvSpPr>
        <p:spPr>
          <a:xfrm>
            <a:off x="4892863" y="3593338"/>
            <a:ext cx="1512300" cy="7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accent5"/>
                </a:solidFill>
                <a:latin typeface="Nunito"/>
                <a:ea typeface="Nunito"/>
                <a:cs typeface="Nunito"/>
                <a:sym typeface="Nunito"/>
              </a:rPr>
              <a:t>Class of 2026</a:t>
            </a:r>
            <a:endParaRPr b="1" sz="1100">
              <a:solidFill>
                <a:schemeClr val="accent5"/>
              </a:solidFill>
              <a:latin typeface="Nunito"/>
              <a:ea typeface="Nunito"/>
              <a:cs typeface="Nunito"/>
              <a:sym typeface="Nunito"/>
            </a:endParaRPr>
          </a:p>
          <a:p>
            <a:pPr indent="0" lvl="0" marL="0" rtl="0" algn="ctr">
              <a:spcBef>
                <a:spcPts val="0"/>
              </a:spcBef>
              <a:spcAft>
                <a:spcPts val="0"/>
              </a:spcAft>
              <a:buNone/>
            </a:pPr>
            <a:r>
              <a:rPr lang="en" sz="1100">
                <a:solidFill>
                  <a:schemeClr val="accent5"/>
                </a:solidFill>
                <a:latin typeface="Nunito"/>
                <a:ea typeface="Nunito"/>
                <a:cs typeface="Nunito"/>
                <a:sym typeface="Nunito"/>
              </a:rPr>
              <a:t>Computer Science,</a:t>
            </a:r>
            <a:endParaRPr sz="1100">
              <a:solidFill>
                <a:schemeClr val="accent5"/>
              </a:solidFill>
              <a:latin typeface="Nunito"/>
              <a:ea typeface="Nunito"/>
              <a:cs typeface="Nunito"/>
              <a:sym typeface="Nunito"/>
            </a:endParaRPr>
          </a:p>
          <a:p>
            <a:pPr indent="0" lvl="0" marL="0" rtl="0" algn="ctr">
              <a:spcBef>
                <a:spcPts val="0"/>
              </a:spcBef>
              <a:spcAft>
                <a:spcPts val="0"/>
              </a:spcAft>
              <a:buNone/>
            </a:pPr>
            <a:r>
              <a:rPr lang="en" sz="1100">
                <a:solidFill>
                  <a:schemeClr val="accent5"/>
                </a:solidFill>
                <a:latin typeface="Nunito"/>
                <a:ea typeface="Nunito"/>
                <a:cs typeface="Nunito"/>
                <a:sym typeface="Nunito"/>
              </a:rPr>
              <a:t>Human Computer Interaction</a:t>
            </a:r>
            <a:endParaRPr sz="1100">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rgbClr val="404075"/>
              </a:solidFill>
              <a:latin typeface="Nunito"/>
              <a:ea typeface="Nunito"/>
              <a:cs typeface="Nunito"/>
              <a:sym typeface="Nunito"/>
            </a:endParaRPr>
          </a:p>
        </p:txBody>
      </p:sp>
      <p:sp>
        <p:nvSpPr>
          <p:cNvPr id="489" name="Google Shape;489;p55"/>
          <p:cNvSpPr txBox="1"/>
          <p:nvPr/>
        </p:nvSpPr>
        <p:spPr>
          <a:xfrm>
            <a:off x="6448538" y="3333613"/>
            <a:ext cx="2305500" cy="5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Nunito"/>
                <a:ea typeface="Nunito"/>
                <a:cs typeface="Nunito"/>
                <a:sym typeface="Nunito"/>
              </a:rPr>
              <a:t>Varsha</a:t>
            </a:r>
            <a:endParaRPr b="1">
              <a:solidFill>
                <a:schemeClr val="dk2"/>
              </a:solidFill>
              <a:latin typeface="Nunito"/>
              <a:ea typeface="Nunito"/>
              <a:cs typeface="Nunito"/>
              <a:sym typeface="Nunito"/>
            </a:endParaRPr>
          </a:p>
        </p:txBody>
      </p:sp>
      <p:sp>
        <p:nvSpPr>
          <p:cNvPr id="490" name="Google Shape;490;p55"/>
          <p:cNvSpPr txBox="1"/>
          <p:nvPr/>
        </p:nvSpPr>
        <p:spPr>
          <a:xfrm>
            <a:off x="6845138" y="3593350"/>
            <a:ext cx="1512300" cy="7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accent5"/>
                </a:solidFill>
                <a:latin typeface="Nunito"/>
                <a:ea typeface="Nunito"/>
                <a:cs typeface="Nunito"/>
                <a:sym typeface="Nunito"/>
              </a:rPr>
              <a:t>Class of 2026</a:t>
            </a:r>
            <a:endParaRPr b="1" sz="1100">
              <a:solidFill>
                <a:schemeClr val="accent5"/>
              </a:solidFill>
              <a:latin typeface="Nunito"/>
              <a:ea typeface="Nunito"/>
              <a:cs typeface="Nunito"/>
              <a:sym typeface="Nunito"/>
            </a:endParaRPr>
          </a:p>
          <a:p>
            <a:pPr indent="0" lvl="0" marL="0" rtl="0" algn="ctr">
              <a:spcBef>
                <a:spcPts val="0"/>
              </a:spcBef>
              <a:spcAft>
                <a:spcPts val="0"/>
              </a:spcAft>
              <a:buNone/>
            </a:pPr>
            <a:r>
              <a:rPr lang="en" sz="1100">
                <a:solidFill>
                  <a:schemeClr val="accent5"/>
                </a:solidFill>
                <a:latin typeface="Nunito"/>
                <a:ea typeface="Nunito"/>
                <a:cs typeface="Nunito"/>
                <a:sym typeface="Nunito"/>
              </a:rPr>
              <a:t>Computer Science,</a:t>
            </a:r>
            <a:endParaRPr sz="1100">
              <a:solidFill>
                <a:schemeClr val="accent5"/>
              </a:solidFill>
              <a:latin typeface="Nunito"/>
              <a:ea typeface="Nunito"/>
              <a:cs typeface="Nunito"/>
              <a:sym typeface="Nunito"/>
            </a:endParaRPr>
          </a:p>
          <a:p>
            <a:pPr indent="0" lvl="0" marL="0" rtl="0" algn="ctr">
              <a:spcBef>
                <a:spcPts val="0"/>
              </a:spcBef>
              <a:spcAft>
                <a:spcPts val="0"/>
              </a:spcAft>
              <a:buNone/>
            </a:pPr>
            <a:r>
              <a:rPr lang="en" sz="1100">
                <a:solidFill>
                  <a:schemeClr val="accent5"/>
                </a:solidFill>
                <a:latin typeface="Nunito"/>
                <a:ea typeface="Nunito"/>
                <a:cs typeface="Nunito"/>
                <a:sym typeface="Nunito"/>
              </a:rPr>
              <a:t>Human Computer Interaction</a:t>
            </a:r>
            <a:endParaRPr sz="1100">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rgbClr val="404075"/>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1000"/>
                                        <p:tgtEl>
                                          <p:spTgt spid="4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3"/>
          <p:cNvSpPr txBox="1"/>
          <p:nvPr>
            <p:ph type="title"/>
          </p:nvPr>
        </p:nvSpPr>
        <p:spPr>
          <a:xfrm>
            <a:off x="1994850" y="1940025"/>
            <a:ext cx="5154300" cy="12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t>Storyboards</a:t>
            </a:r>
            <a:endParaRPr sz="7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4"/>
          <p:cNvSpPr txBox="1"/>
          <p:nvPr/>
        </p:nvSpPr>
        <p:spPr>
          <a:xfrm>
            <a:off x="3858225" y="2556075"/>
            <a:ext cx="530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id="660" name="Google Shape;660;p74"/>
          <p:cNvPicPr preferRelativeResize="0"/>
          <p:nvPr/>
        </p:nvPicPr>
        <p:blipFill>
          <a:blip r:embed="rId3">
            <a:alphaModFix/>
          </a:blip>
          <a:stretch>
            <a:fillRect/>
          </a:stretch>
        </p:blipFill>
        <p:spPr>
          <a:xfrm>
            <a:off x="1302400" y="598525"/>
            <a:ext cx="6539199" cy="40923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75"/>
          <p:cNvPicPr preferRelativeResize="0"/>
          <p:nvPr/>
        </p:nvPicPr>
        <p:blipFill>
          <a:blip r:embed="rId3">
            <a:alphaModFix/>
          </a:blip>
          <a:stretch>
            <a:fillRect/>
          </a:stretch>
        </p:blipFill>
        <p:spPr>
          <a:xfrm>
            <a:off x="1656950" y="566675"/>
            <a:ext cx="5830098" cy="3895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76"/>
          <p:cNvPicPr preferRelativeResize="0"/>
          <p:nvPr/>
        </p:nvPicPr>
        <p:blipFill>
          <a:blip r:embed="rId3">
            <a:alphaModFix/>
          </a:blip>
          <a:stretch>
            <a:fillRect/>
          </a:stretch>
        </p:blipFill>
        <p:spPr>
          <a:xfrm>
            <a:off x="1445275" y="371600"/>
            <a:ext cx="6253451" cy="4400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77"/>
          <p:cNvPicPr preferRelativeResize="0"/>
          <p:nvPr/>
        </p:nvPicPr>
        <p:blipFill>
          <a:blip r:embed="rId3">
            <a:alphaModFix/>
          </a:blip>
          <a:stretch>
            <a:fillRect/>
          </a:stretch>
        </p:blipFill>
        <p:spPr>
          <a:xfrm>
            <a:off x="1416938" y="439638"/>
            <a:ext cx="6310125" cy="4264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p78"/>
          <p:cNvPicPr preferRelativeResize="0"/>
          <p:nvPr/>
        </p:nvPicPr>
        <p:blipFill>
          <a:blip r:embed="rId3">
            <a:alphaModFix/>
          </a:blip>
          <a:stretch>
            <a:fillRect/>
          </a:stretch>
        </p:blipFill>
        <p:spPr>
          <a:xfrm>
            <a:off x="1465150" y="360950"/>
            <a:ext cx="6213701" cy="442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79"/>
          <p:cNvPicPr preferRelativeResize="0"/>
          <p:nvPr/>
        </p:nvPicPr>
        <p:blipFill>
          <a:blip r:embed="rId3">
            <a:alphaModFix/>
          </a:blip>
          <a:stretch>
            <a:fillRect/>
          </a:stretch>
        </p:blipFill>
        <p:spPr>
          <a:xfrm>
            <a:off x="1780000" y="630825"/>
            <a:ext cx="5583999" cy="3881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80"/>
          <p:cNvPicPr preferRelativeResize="0"/>
          <p:nvPr/>
        </p:nvPicPr>
        <p:blipFill rotWithShape="1">
          <a:blip r:embed="rId3">
            <a:alphaModFix/>
          </a:blip>
          <a:srcRect b="2472" l="0" r="0" t="18781"/>
          <a:stretch/>
        </p:blipFill>
        <p:spPr>
          <a:xfrm>
            <a:off x="1346200" y="590800"/>
            <a:ext cx="6451599" cy="38100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1"/>
          <p:cNvSpPr txBox="1"/>
          <p:nvPr>
            <p:ph type="title"/>
          </p:nvPr>
        </p:nvSpPr>
        <p:spPr>
          <a:xfrm>
            <a:off x="1994850" y="1140375"/>
            <a:ext cx="5154300" cy="27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600"/>
              <a:t>Values and Ethical Implications</a:t>
            </a:r>
            <a:endParaRPr sz="5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Values</a:t>
            </a:r>
            <a:endParaRPr/>
          </a:p>
        </p:txBody>
      </p:sp>
      <p:sp>
        <p:nvSpPr>
          <p:cNvPr id="701" name="Google Shape;701;p82"/>
          <p:cNvSpPr txBox="1"/>
          <p:nvPr/>
        </p:nvSpPr>
        <p:spPr>
          <a:xfrm>
            <a:off x="1091541" y="292027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Positivity</a:t>
            </a:r>
            <a:endParaRPr sz="2400">
              <a:solidFill>
                <a:schemeClr val="accent1"/>
              </a:solidFill>
              <a:latin typeface="Vidaloka"/>
              <a:ea typeface="Vidaloka"/>
              <a:cs typeface="Vidaloka"/>
              <a:sym typeface="Vidaloka"/>
            </a:endParaRPr>
          </a:p>
        </p:txBody>
      </p:sp>
      <p:sp>
        <p:nvSpPr>
          <p:cNvPr id="702" name="Google Shape;702;p82"/>
          <p:cNvSpPr txBox="1"/>
          <p:nvPr/>
        </p:nvSpPr>
        <p:spPr>
          <a:xfrm>
            <a:off x="1091550" y="3277275"/>
            <a:ext cx="2047500" cy="172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2"/>
                </a:solidFill>
                <a:latin typeface="Montserrat"/>
                <a:ea typeface="Montserrat"/>
                <a:cs typeface="Montserrat"/>
                <a:sym typeface="Montserrat"/>
              </a:rPr>
              <a:t>We commit to approaching every user with optimism and positivity regardless of their progress, opting for optimistic encouragement to accomplish tasks.</a:t>
            </a:r>
            <a:endParaRPr sz="1100">
              <a:solidFill>
                <a:schemeClr val="dk1"/>
              </a:solidFill>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p:txBody>
      </p:sp>
      <p:sp>
        <p:nvSpPr>
          <p:cNvPr id="703" name="Google Shape;703;p82"/>
          <p:cNvSpPr txBox="1"/>
          <p:nvPr/>
        </p:nvSpPr>
        <p:spPr>
          <a:xfrm>
            <a:off x="1091538" y="1510575"/>
            <a:ext cx="1828200" cy="3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Privacy</a:t>
            </a:r>
            <a:endParaRPr sz="2400">
              <a:solidFill>
                <a:schemeClr val="accent1"/>
              </a:solidFill>
              <a:latin typeface="Vidaloka"/>
              <a:ea typeface="Vidaloka"/>
              <a:cs typeface="Vidaloka"/>
              <a:sym typeface="Vidaloka"/>
            </a:endParaRPr>
          </a:p>
        </p:txBody>
      </p:sp>
      <p:sp>
        <p:nvSpPr>
          <p:cNvPr id="704" name="Google Shape;704;p82"/>
          <p:cNvSpPr txBox="1"/>
          <p:nvPr/>
        </p:nvSpPr>
        <p:spPr>
          <a:xfrm>
            <a:off x="1091650" y="1850575"/>
            <a:ext cx="1666200" cy="9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We commit to getting user consent before using their data and sharing their progress with contacts.</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p:txBody>
      </p:sp>
      <p:sp>
        <p:nvSpPr>
          <p:cNvPr id="705" name="Google Shape;705;p82"/>
          <p:cNvSpPr txBox="1"/>
          <p:nvPr/>
        </p:nvSpPr>
        <p:spPr>
          <a:xfrm>
            <a:off x="6462525" y="2929275"/>
            <a:ext cx="1828200" cy="49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Vidaloka"/>
                <a:ea typeface="Vidaloka"/>
                <a:cs typeface="Vidaloka"/>
                <a:sym typeface="Vidaloka"/>
              </a:rPr>
              <a:t>Sustainability &amp; Society</a:t>
            </a:r>
            <a:endParaRPr sz="2000">
              <a:solidFill>
                <a:schemeClr val="accent1"/>
              </a:solidFill>
              <a:latin typeface="Vidaloka"/>
              <a:ea typeface="Vidaloka"/>
              <a:cs typeface="Vidaloka"/>
              <a:sym typeface="Vidaloka"/>
            </a:endParaRPr>
          </a:p>
        </p:txBody>
      </p:sp>
      <p:sp>
        <p:nvSpPr>
          <p:cNvPr id="706" name="Google Shape;706;p82"/>
          <p:cNvSpPr txBox="1"/>
          <p:nvPr/>
        </p:nvSpPr>
        <p:spPr>
          <a:xfrm>
            <a:off x="6548288" y="3417425"/>
            <a:ext cx="1666200" cy="71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2"/>
                </a:solidFill>
                <a:latin typeface="Montserrat"/>
                <a:ea typeface="Montserrat"/>
                <a:cs typeface="Montserrat"/>
                <a:sym typeface="Montserrat"/>
              </a:rPr>
              <a:t>We commit to providing training to earn skills useful to entering the workforce</a:t>
            </a:r>
            <a:r>
              <a:rPr lang="en" sz="1100">
                <a:solidFill>
                  <a:schemeClr val="dk1"/>
                </a:solidFill>
              </a:rPr>
              <a:t>.</a:t>
            </a:r>
            <a:endParaRPr sz="1100">
              <a:solidFill>
                <a:schemeClr val="dk1"/>
              </a:solidFill>
            </a:endParaRPr>
          </a:p>
          <a:p>
            <a:pPr indent="0" lvl="0" marL="0" rtl="0" algn="r">
              <a:spcBef>
                <a:spcPts val="0"/>
              </a:spcBef>
              <a:spcAft>
                <a:spcPts val="0"/>
              </a:spcAft>
              <a:buNone/>
            </a:pPr>
            <a:r>
              <a:t/>
            </a:r>
            <a:endParaRPr>
              <a:solidFill>
                <a:schemeClr val="dk2"/>
              </a:solidFill>
              <a:latin typeface="Montserrat"/>
              <a:ea typeface="Montserrat"/>
              <a:cs typeface="Montserrat"/>
              <a:sym typeface="Montserrat"/>
            </a:endParaRPr>
          </a:p>
        </p:txBody>
      </p:sp>
      <p:sp>
        <p:nvSpPr>
          <p:cNvPr id="707" name="Google Shape;707;p82"/>
          <p:cNvSpPr txBox="1"/>
          <p:nvPr/>
        </p:nvSpPr>
        <p:spPr>
          <a:xfrm>
            <a:off x="6386326" y="1510575"/>
            <a:ext cx="2047500" cy="3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Accessibility</a:t>
            </a:r>
            <a:endParaRPr sz="2400">
              <a:solidFill>
                <a:schemeClr val="accent1"/>
              </a:solidFill>
              <a:latin typeface="Vidaloka"/>
              <a:ea typeface="Vidaloka"/>
              <a:cs typeface="Vidaloka"/>
              <a:sym typeface="Vidaloka"/>
            </a:endParaRPr>
          </a:p>
        </p:txBody>
      </p:sp>
      <p:sp>
        <p:nvSpPr>
          <p:cNvPr id="708" name="Google Shape;708;p82"/>
          <p:cNvSpPr txBox="1"/>
          <p:nvPr/>
        </p:nvSpPr>
        <p:spPr>
          <a:xfrm>
            <a:off x="6548263" y="1850575"/>
            <a:ext cx="1666200" cy="7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dk2"/>
                </a:solidFill>
                <a:latin typeface="Montserrat"/>
                <a:ea typeface="Montserrat"/>
                <a:cs typeface="Montserrat"/>
                <a:sym typeface="Montserrat"/>
              </a:rPr>
              <a:t>We commit to only assigning tasks that are achievable by every user regardless of disability status. </a:t>
            </a:r>
            <a:endParaRPr sz="1000">
              <a:solidFill>
                <a:schemeClr val="dk2"/>
              </a:solidFill>
              <a:latin typeface="Montserrat"/>
              <a:ea typeface="Montserrat"/>
              <a:cs typeface="Montserrat"/>
              <a:sym typeface="Montserrat"/>
            </a:endParaRPr>
          </a:p>
        </p:txBody>
      </p:sp>
      <p:grpSp>
        <p:nvGrpSpPr>
          <p:cNvPr id="709" name="Google Shape;709;p82"/>
          <p:cNvGrpSpPr/>
          <p:nvPr/>
        </p:nvGrpSpPr>
        <p:grpSpPr>
          <a:xfrm>
            <a:off x="3254913" y="1739175"/>
            <a:ext cx="2958275" cy="2496845"/>
            <a:chOff x="3254913" y="1739175"/>
            <a:chExt cx="2958275" cy="2496845"/>
          </a:xfrm>
        </p:grpSpPr>
        <p:grpSp>
          <p:nvGrpSpPr>
            <p:cNvPr id="710" name="Google Shape;710;p82"/>
            <p:cNvGrpSpPr/>
            <p:nvPr/>
          </p:nvGrpSpPr>
          <p:grpSpPr>
            <a:xfrm>
              <a:off x="3730408" y="1973899"/>
              <a:ext cx="2007300" cy="2007300"/>
              <a:chOff x="3730408" y="1973899"/>
              <a:chExt cx="2007300" cy="2007300"/>
            </a:xfrm>
          </p:grpSpPr>
          <p:sp>
            <p:nvSpPr>
              <p:cNvPr id="711" name="Google Shape;711;p82"/>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82"/>
              <p:cNvGrpSpPr/>
              <p:nvPr/>
            </p:nvGrpSpPr>
            <p:grpSpPr>
              <a:xfrm>
                <a:off x="4383980" y="2628191"/>
                <a:ext cx="700534" cy="698647"/>
                <a:chOff x="6553275" y="3604550"/>
                <a:chExt cx="296975" cy="296175"/>
              </a:xfrm>
            </p:grpSpPr>
            <p:sp>
              <p:nvSpPr>
                <p:cNvPr id="713" name="Google Shape;713;p8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9" name="Google Shape;719;p82"/>
            <p:cNvGrpSpPr/>
            <p:nvPr/>
          </p:nvGrpSpPr>
          <p:grpSpPr>
            <a:xfrm>
              <a:off x="3254913" y="1739175"/>
              <a:ext cx="1011000" cy="930000"/>
              <a:chOff x="3173876" y="1739175"/>
              <a:chExt cx="1011000" cy="930000"/>
            </a:xfrm>
          </p:grpSpPr>
          <p:sp>
            <p:nvSpPr>
              <p:cNvPr id="720" name="Google Shape;720;p82"/>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2"/>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722" name="Google Shape;722;p82"/>
            <p:cNvGrpSpPr/>
            <p:nvPr/>
          </p:nvGrpSpPr>
          <p:grpSpPr>
            <a:xfrm>
              <a:off x="5202188" y="1739175"/>
              <a:ext cx="1011000" cy="930000"/>
              <a:chOff x="5121151" y="1739175"/>
              <a:chExt cx="1011000" cy="930000"/>
            </a:xfrm>
          </p:grpSpPr>
          <p:sp>
            <p:nvSpPr>
              <p:cNvPr id="723" name="Google Shape;723;p82"/>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82"/>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725" name="Google Shape;725;p82"/>
            <p:cNvGrpSpPr/>
            <p:nvPr/>
          </p:nvGrpSpPr>
          <p:grpSpPr>
            <a:xfrm>
              <a:off x="3254913" y="3306020"/>
              <a:ext cx="1011000" cy="930000"/>
              <a:chOff x="3173876" y="3306020"/>
              <a:chExt cx="1011000" cy="930000"/>
            </a:xfrm>
          </p:grpSpPr>
          <p:sp>
            <p:nvSpPr>
              <p:cNvPr id="726" name="Google Shape;726;p82"/>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2"/>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728" name="Google Shape;728;p82"/>
            <p:cNvGrpSpPr/>
            <p:nvPr/>
          </p:nvGrpSpPr>
          <p:grpSpPr>
            <a:xfrm>
              <a:off x="5202188" y="3306020"/>
              <a:ext cx="1011000" cy="930000"/>
              <a:chOff x="5121151" y="3306020"/>
              <a:chExt cx="1011000" cy="930000"/>
            </a:xfrm>
          </p:grpSpPr>
          <p:sp>
            <p:nvSpPr>
              <p:cNvPr id="729" name="Google Shape;729;p82"/>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2"/>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6"/>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a:t>
            </a:r>
            <a:endParaRPr/>
          </a:p>
        </p:txBody>
      </p:sp>
      <p:sp>
        <p:nvSpPr>
          <p:cNvPr id="496" name="Google Shape;496;p56"/>
          <p:cNvSpPr txBox="1"/>
          <p:nvPr>
            <p:ph idx="3" type="subTitle"/>
          </p:nvPr>
        </p:nvSpPr>
        <p:spPr>
          <a:xfrm>
            <a:off x="1209975" y="1382488"/>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POV</a:t>
            </a:r>
            <a:endParaRPr/>
          </a:p>
        </p:txBody>
      </p:sp>
      <p:sp>
        <p:nvSpPr>
          <p:cNvPr id="497" name="Google Shape;497;p56"/>
          <p:cNvSpPr txBox="1"/>
          <p:nvPr>
            <p:ph idx="1" type="subTitle"/>
          </p:nvPr>
        </p:nvSpPr>
        <p:spPr>
          <a:xfrm>
            <a:off x="5347725" y="13825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HMW</a:t>
            </a:r>
            <a:endParaRPr/>
          </a:p>
        </p:txBody>
      </p:sp>
      <p:sp>
        <p:nvSpPr>
          <p:cNvPr id="498" name="Google Shape;498;p56"/>
          <p:cNvSpPr txBox="1"/>
          <p:nvPr>
            <p:ph idx="2" type="subTitle"/>
          </p:nvPr>
        </p:nvSpPr>
        <p:spPr>
          <a:xfrm>
            <a:off x="4658775" y="1694675"/>
            <a:ext cx="38640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HMW empower young individuals to explore future possibilities without feeling restricted by convention?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99" name="Google Shape;499;p56"/>
          <p:cNvSpPr txBox="1"/>
          <p:nvPr>
            <p:ph idx="4" type="subTitle"/>
          </p:nvPr>
        </p:nvSpPr>
        <p:spPr>
          <a:xfrm>
            <a:off x="621225" y="1739488"/>
            <a:ext cx="36636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met Danna, a high achieving high school senior. We were surprised to notice that despite her frustration with the self-destructive, competitive Bay Area culture, she fed into it. We wonder if it means that Danna has an internal fear of going against the status quo. It would be game changing if we can maintain a sense of fulfillment and value in doing something unconventional.</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00" name="Google Shape;500;p56"/>
          <p:cNvSpPr txBox="1"/>
          <p:nvPr>
            <p:ph idx="7" type="subTitle"/>
          </p:nvPr>
        </p:nvSpPr>
        <p:spPr>
          <a:xfrm>
            <a:off x="5347700" y="29642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a:t>
            </a:r>
            <a:endParaRPr/>
          </a:p>
        </p:txBody>
      </p:sp>
      <p:sp>
        <p:nvSpPr>
          <p:cNvPr id="501" name="Google Shape;501;p56"/>
          <p:cNvSpPr txBox="1"/>
          <p:nvPr>
            <p:ph idx="8" type="subTitle"/>
          </p:nvPr>
        </p:nvSpPr>
        <p:spPr>
          <a:xfrm>
            <a:off x="5347750" y="327645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Providing unconventional tasks to drive career growth and development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3"/>
          <p:cNvSpPr txBox="1"/>
          <p:nvPr>
            <p:ph type="title"/>
          </p:nvPr>
        </p:nvSpPr>
        <p:spPr>
          <a:xfrm>
            <a:off x="314225" y="445025"/>
            <a:ext cx="853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The Tarot Card of Tech:</a:t>
            </a:r>
            <a:r>
              <a:rPr lang="en"/>
              <a:t> </a:t>
            </a:r>
            <a:r>
              <a:rPr i="1" lang="en" sz="1600"/>
              <a:t>the forgotten</a:t>
            </a:r>
            <a:endParaRPr i="1" sz="1600"/>
          </a:p>
          <a:p>
            <a:pPr indent="0" lvl="0" marL="0" rtl="0" algn="l">
              <a:spcBef>
                <a:spcPts val="0"/>
              </a:spcBef>
              <a:spcAft>
                <a:spcPts val="0"/>
              </a:spcAft>
              <a:buNone/>
            </a:pPr>
            <a:r>
              <a:t/>
            </a:r>
            <a:endParaRPr u="sng"/>
          </a:p>
        </p:txBody>
      </p:sp>
      <p:sp>
        <p:nvSpPr>
          <p:cNvPr id="736" name="Google Shape;736;p83"/>
          <p:cNvSpPr txBox="1"/>
          <p:nvPr>
            <p:ph idx="4294967295" type="subTitle"/>
          </p:nvPr>
        </p:nvSpPr>
        <p:spPr>
          <a:xfrm>
            <a:off x="536125" y="1140000"/>
            <a:ext cx="5458200" cy="35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a:solidFill>
                  <a:schemeClr val="dk1"/>
                </a:solidFill>
              </a:rPr>
              <a:t>Who’s excluded from the service? </a:t>
            </a:r>
            <a:endParaRPr b="1" i="1"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Individuals who lack the time to invest in reaching the desired skill level.</a:t>
            </a:r>
            <a:endParaRPr sz="1200">
              <a:solidFill>
                <a:schemeClr val="dk1"/>
              </a:solidFill>
            </a:endParaRPr>
          </a:p>
          <a:p>
            <a:pPr indent="0" lvl="0" marL="0" rtl="0" algn="l">
              <a:spcBef>
                <a:spcPts val="0"/>
              </a:spcBef>
              <a:spcAft>
                <a:spcPts val="0"/>
              </a:spcAft>
              <a:buClr>
                <a:schemeClr val="dk1"/>
              </a:buClr>
              <a:buSzPts val="1100"/>
              <a:buFont typeface="Arial"/>
              <a:buNone/>
            </a:pPr>
            <a:r>
              <a:rPr b="1" i="1" lang="en" sz="1200">
                <a:solidFill>
                  <a:schemeClr val="dk1"/>
                </a:solidFill>
              </a:rPr>
              <a:t>Who’s excluded from the development? </a:t>
            </a:r>
            <a:endParaRPr b="1" i="1"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We primarily worked with professionals or students aiming to advance academically or professionally, unintentionally excluding those focused on learning skills for non professional purposes. </a:t>
            </a:r>
            <a:endParaRPr sz="1200">
              <a:solidFill>
                <a:schemeClr val="dk1"/>
              </a:solidFill>
            </a:endParaRPr>
          </a:p>
          <a:p>
            <a:pPr indent="0" lvl="0" marL="0" rtl="0" algn="l">
              <a:spcBef>
                <a:spcPts val="0"/>
              </a:spcBef>
              <a:spcAft>
                <a:spcPts val="0"/>
              </a:spcAft>
              <a:buClr>
                <a:schemeClr val="dk1"/>
              </a:buClr>
              <a:buSzPts val="1100"/>
              <a:buFont typeface="Arial"/>
              <a:buNone/>
            </a:pPr>
            <a:r>
              <a:rPr b="1" i="1" lang="en" sz="1200">
                <a:solidFill>
                  <a:schemeClr val="dk1"/>
                </a:solidFill>
              </a:rPr>
              <a:t>How would their experience look like? </a:t>
            </a:r>
            <a:endParaRPr b="1" i="1"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Individuals looking for instant results may feel frustrated by slower progress. Those interested in social skill-building may feel the profession-oriented tasks are irrelevant and a waste of time.</a:t>
            </a:r>
            <a:endParaRPr sz="1200">
              <a:solidFill>
                <a:schemeClr val="dk1"/>
              </a:solidFill>
            </a:endParaRPr>
          </a:p>
          <a:p>
            <a:pPr indent="0" lvl="0" marL="0" rtl="0" algn="l">
              <a:spcBef>
                <a:spcPts val="0"/>
              </a:spcBef>
              <a:spcAft>
                <a:spcPts val="0"/>
              </a:spcAft>
              <a:buClr>
                <a:schemeClr val="dk1"/>
              </a:buClr>
              <a:buSzPts val="1100"/>
              <a:buFont typeface="Arial"/>
              <a:buNone/>
            </a:pPr>
            <a:r>
              <a:rPr b="1" i="1" lang="en" sz="1200">
                <a:solidFill>
                  <a:schemeClr val="dk1"/>
                </a:solidFill>
              </a:rPr>
              <a:t>How would our product change if we reversed our assumptions?</a:t>
            </a: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We would offer faster-paced modules for quicker results and introduce more social skill focused content to appeal to users seeking instant and practical outcomes.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457200" rtl="0" algn="l">
              <a:spcBef>
                <a:spcPts val="0"/>
              </a:spcBef>
              <a:spcAft>
                <a:spcPts val="0"/>
              </a:spcAft>
              <a:buNone/>
            </a:pPr>
            <a:r>
              <a:t/>
            </a:r>
            <a:endParaRPr sz="19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37" name="Google Shape;737;p83"/>
          <p:cNvPicPr preferRelativeResize="0"/>
          <p:nvPr/>
        </p:nvPicPr>
        <p:blipFill>
          <a:blip r:embed="rId3">
            <a:alphaModFix/>
          </a:blip>
          <a:stretch>
            <a:fillRect/>
          </a:stretch>
        </p:blipFill>
        <p:spPr>
          <a:xfrm>
            <a:off x="6163375" y="714825"/>
            <a:ext cx="2627950" cy="3972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35"/>
                                        </p:tgtEl>
                                        <p:attrNameLst>
                                          <p:attrName>style.visibility</p:attrName>
                                        </p:attrNameLst>
                                      </p:cBhvr>
                                      <p:to>
                                        <p:strVal val="visible"/>
                                      </p:to>
                                    </p:set>
                                    <p:anim calcmode="lin" valueType="num">
                                      <p:cBhvr additive="base">
                                        <p:cTn dur="1000"/>
                                        <p:tgtEl>
                                          <p:spTgt spid="7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4"/>
          <p:cNvSpPr txBox="1"/>
          <p:nvPr>
            <p:ph type="title"/>
          </p:nvPr>
        </p:nvSpPr>
        <p:spPr>
          <a:xfrm>
            <a:off x="314225" y="445025"/>
            <a:ext cx="853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The Tarot Card of Tech:</a:t>
            </a:r>
            <a:r>
              <a:rPr lang="en"/>
              <a:t> </a:t>
            </a:r>
            <a:r>
              <a:rPr i="1" lang="en" sz="1600"/>
              <a:t>the big bad wolf</a:t>
            </a:r>
            <a:endParaRPr i="1" sz="1600"/>
          </a:p>
        </p:txBody>
      </p:sp>
      <p:sp>
        <p:nvSpPr>
          <p:cNvPr id="743" name="Google Shape;743;p84"/>
          <p:cNvSpPr txBox="1"/>
          <p:nvPr>
            <p:ph idx="4294967295" type="subTitle"/>
          </p:nvPr>
        </p:nvSpPr>
        <p:spPr>
          <a:xfrm>
            <a:off x="536125" y="1140000"/>
            <a:ext cx="5458200" cy="35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1"/>
                </a:solidFill>
              </a:rPr>
              <a:t>What could a bad actor do with your product? </a:t>
            </a:r>
            <a:endParaRPr b="1" sz="1100">
              <a:solidFill>
                <a:schemeClr val="dk1"/>
              </a:solidFill>
            </a:endParaRPr>
          </a:p>
          <a:p>
            <a:pPr indent="0" lvl="0" marL="0" marR="0" rtl="0" algn="l">
              <a:lnSpc>
                <a:spcPct val="115000"/>
              </a:lnSpc>
              <a:spcBef>
                <a:spcPts val="0"/>
              </a:spcBef>
              <a:spcAft>
                <a:spcPts val="0"/>
              </a:spcAft>
              <a:buNone/>
            </a:pPr>
            <a:r>
              <a:rPr lang="en" sz="1200">
                <a:solidFill>
                  <a:schemeClr val="dk1"/>
                </a:solidFill>
              </a:rPr>
              <a:t>A bad actor might tamper with the tasks, creating tasks that might endanger or discomfort users. Similarly, user data could be misused, emphasizing need for clear consent and data protection</a:t>
            </a:r>
            <a:endParaRPr sz="1200">
              <a:solidFill>
                <a:schemeClr val="dk1"/>
              </a:solidFill>
            </a:endParaRPr>
          </a:p>
          <a:p>
            <a:pPr indent="0" lvl="0" marL="0" rtl="0" algn="l">
              <a:spcBef>
                <a:spcPts val="0"/>
              </a:spcBef>
              <a:spcAft>
                <a:spcPts val="0"/>
              </a:spcAft>
              <a:buNone/>
            </a:pPr>
            <a:r>
              <a:rPr b="1" i="1" lang="en" sz="1200">
                <a:solidFill>
                  <a:schemeClr val="dk1"/>
                </a:solidFill>
              </a:rPr>
              <a:t>What would predatory and exploitative behavior look like with your product?</a:t>
            </a:r>
            <a:r>
              <a:rPr b="1" lang="en" sz="1100">
                <a:solidFill>
                  <a:schemeClr val="dk1"/>
                </a:solidFill>
              </a:rPr>
              <a:t> </a:t>
            </a:r>
            <a:endParaRPr b="1" sz="1100">
              <a:solidFill>
                <a:schemeClr val="dk1"/>
              </a:solidFill>
            </a:endParaRPr>
          </a:p>
          <a:p>
            <a:pPr indent="0" lvl="0" marL="0" rtl="0" algn="l">
              <a:spcBef>
                <a:spcPts val="0"/>
              </a:spcBef>
              <a:spcAft>
                <a:spcPts val="0"/>
              </a:spcAft>
              <a:buNone/>
            </a:pPr>
            <a:r>
              <a:rPr lang="en" sz="1200">
                <a:solidFill>
                  <a:schemeClr val="dk1"/>
                </a:solidFill>
              </a:rPr>
              <a:t>Some individuals may introduce </a:t>
            </a:r>
            <a:r>
              <a:rPr lang="en" sz="1200">
                <a:solidFill>
                  <a:schemeClr val="dk1"/>
                </a:solidFill>
              </a:rPr>
              <a:t>cut throat</a:t>
            </a:r>
            <a:r>
              <a:rPr lang="en" sz="1200">
                <a:solidFill>
                  <a:schemeClr val="dk1"/>
                </a:solidFill>
              </a:rPr>
              <a:t>, toxic behaviors into the </a:t>
            </a:r>
            <a:r>
              <a:rPr lang="en" sz="1200">
                <a:solidFill>
                  <a:schemeClr val="dk1"/>
                </a:solidFill>
              </a:rPr>
              <a:t>environment, causing stress for others. </a:t>
            </a:r>
            <a:endParaRPr sz="1100">
              <a:solidFill>
                <a:schemeClr val="dk1"/>
              </a:solidFill>
            </a:endParaRPr>
          </a:p>
          <a:p>
            <a:pPr indent="0" lvl="0" marL="0" rtl="0" algn="l">
              <a:spcBef>
                <a:spcPts val="0"/>
              </a:spcBef>
              <a:spcAft>
                <a:spcPts val="0"/>
              </a:spcAft>
              <a:buNone/>
            </a:pPr>
            <a:r>
              <a:rPr b="1" i="1" lang="en" sz="1200">
                <a:solidFill>
                  <a:schemeClr val="dk1"/>
                </a:solidFill>
              </a:rPr>
              <a:t>What product feature is most vulnerable to manipulation?</a:t>
            </a:r>
            <a:endParaRPr b="1" i="1" sz="1200">
              <a:solidFill>
                <a:schemeClr val="dk1"/>
              </a:solidFill>
            </a:endParaRPr>
          </a:p>
          <a:p>
            <a:pPr indent="0" lvl="0" marL="0" rtl="0" algn="l">
              <a:spcBef>
                <a:spcPts val="0"/>
              </a:spcBef>
              <a:spcAft>
                <a:spcPts val="0"/>
              </a:spcAft>
              <a:buNone/>
            </a:pPr>
            <a:r>
              <a:rPr i="1" lang="en" sz="1200">
                <a:solidFill>
                  <a:schemeClr val="dk1"/>
                </a:solidFill>
              </a:rPr>
              <a:t>The completion and submission of tasks can be manipulated as users can </a:t>
            </a:r>
            <a:r>
              <a:rPr i="1" lang="en" sz="1200">
                <a:solidFill>
                  <a:schemeClr val="dk1"/>
                </a:solidFill>
              </a:rPr>
              <a:t>falsely</a:t>
            </a:r>
            <a:r>
              <a:rPr i="1" lang="en" sz="1200">
                <a:solidFill>
                  <a:schemeClr val="dk1"/>
                </a:solidFill>
              </a:rPr>
              <a:t> claim progress or mastery of skills without actually completing task</a:t>
            </a:r>
            <a:endParaRPr i="1" sz="1200">
              <a:solidFill>
                <a:schemeClr val="dk1"/>
              </a:solidFill>
            </a:endParaRPr>
          </a:p>
          <a:p>
            <a:pPr indent="0" lvl="0" marL="0" marR="0" rtl="0" algn="l">
              <a:lnSpc>
                <a:spcPct val="115000"/>
              </a:lnSpc>
              <a:spcBef>
                <a:spcPts val="0"/>
              </a:spcBef>
              <a:spcAft>
                <a:spcPts val="0"/>
              </a:spcAft>
              <a:buNone/>
            </a:pPr>
            <a:r>
              <a:rPr b="1" i="1" lang="en" sz="1200">
                <a:solidFill>
                  <a:schemeClr val="dk1"/>
                </a:solidFill>
              </a:rPr>
              <a:t>Who could be targeted with your product? </a:t>
            </a:r>
            <a:endParaRPr b="1" i="1"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Recent graduates or students, </a:t>
            </a:r>
            <a:r>
              <a:rPr lang="en" sz="1200">
                <a:solidFill>
                  <a:schemeClr val="dk1"/>
                </a:solidFill>
              </a:rPr>
              <a:t>with</a:t>
            </a:r>
            <a:r>
              <a:rPr lang="en" sz="1200">
                <a:solidFill>
                  <a:schemeClr val="dk1"/>
                </a:solidFill>
              </a:rPr>
              <a:t> little exposure to the professional world can be vulnerable to exploitation, as they may be pressured into achieving fast results in a competitive environment.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b="1" i="1" sz="1200">
              <a:solidFill>
                <a:schemeClr val="dk1"/>
              </a:solidFill>
            </a:endParaRPr>
          </a:p>
          <a:p>
            <a:pPr indent="0" lvl="0" marL="457200" rtl="0" algn="l">
              <a:spcBef>
                <a:spcPts val="0"/>
              </a:spcBef>
              <a:spcAft>
                <a:spcPts val="0"/>
              </a:spcAft>
              <a:buNone/>
            </a:pPr>
            <a:r>
              <a:t/>
            </a:r>
            <a:endParaRPr sz="19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44" name="Google Shape;744;p84"/>
          <p:cNvPicPr preferRelativeResize="0"/>
          <p:nvPr/>
        </p:nvPicPr>
        <p:blipFill>
          <a:blip r:embed="rId3">
            <a:alphaModFix/>
          </a:blip>
          <a:stretch>
            <a:fillRect/>
          </a:stretch>
        </p:blipFill>
        <p:spPr>
          <a:xfrm>
            <a:off x="6219475" y="700331"/>
            <a:ext cx="2627951" cy="39529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1000"/>
                                        <p:tgtEl>
                                          <p:spTgt spid="7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5"/>
          <p:cNvSpPr txBox="1"/>
          <p:nvPr>
            <p:ph idx="1" type="subTitle"/>
          </p:nvPr>
        </p:nvSpPr>
        <p:spPr>
          <a:xfrm>
            <a:off x="2648400" y="2377200"/>
            <a:ext cx="38472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u="sng">
                <a:solidFill>
                  <a:schemeClr val="hlink"/>
                </a:solidFill>
                <a:hlinkClick r:id="rId3"/>
              </a:rPr>
              <a:t>https://youtu.be/6alqjBD_CSU</a:t>
            </a:r>
            <a:endParaRPr/>
          </a:p>
        </p:txBody>
      </p:sp>
      <p:sp>
        <p:nvSpPr>
          <p:cNvPr id="750" name="Google Shape;750;p85"/>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 Video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7"/>
          <p:cNvSpPr txBox="1"/>
          <p:nvPr>
            <p:ph idx="1" type="subTitle"/>
          </p:nvPr>
        </p:nvSpPr>
        <p:spPr>
          <a:xfrm>
            <a:off x="713225" y="1231700"/>
            <a:ext cx="7588800" cy="9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Young people feel large amounts of stress surrounding academic and career development</a:t>
            </a:r>
            <a:endParaRPr/>
          </a:p>
          <a:p>
            <a:pPr indent="0" lvl="0" marL="0" rtl="0" algn="l">
              <a:spcBef>
                <a:spcPts val="1200"/>
              </a:spcBef>
              <a:spcAft>
                <a:spcPts val="0"/>
              </a:spcAft>
              <a:buNone/>
            </a:pPr>
            <a:r>
              <a:rPr lang="en">
                <a:solidFill>
                  <a:schemeClr val="dk1"/>
                </a:solidFill>
              </a:rPr>
              <a:t>➢ Professional goals </a:t>
            </a:r>
            <a:r>
              <a:rPr lang="en">
                <a:solidFill>
                  <a:schemeClr val="dk1"/>
                </a:solidFill>
              </a:rPr>
              <a:t>can</a:t>
            </a:r>
            <a:r>
              <a:rPr lang="en">
                <a:solidFill>
                  <a:schemeClr val="dk1"/>
                </a:solidFill>
              </a:rPr>
              <a:t> feel large and unachievable </a:t>
            </a:r>
            <a:endParaRPr>
              <a:solidFill>
                <a:schemeClr val="dk1"/>
              </a:solidFill>
            </a:endParaRPr>
          </a:p>
          <a:p>
            <a:pPr indent="0" lvl="0" marL="0" rtl="0" algn="l">
              <a:spcBef>
                <a:spcPts val="1200"/>
              </a:spcBef>
              <a:spcAft>
                <a:spcPts val="0"/>
              </a:spcAft>
              <a:buNone/>
            </a:pPr>
            <a:r>
              <a:rPr lang="en">
                <a:solidFill>
                  <a:schemeClr val="dk1"/>
                </a:solidFill>
              </a:rPr>
              <a:t>➢ There is a lack of guidance and support surrounding the less technical aspects of career development (ie: soft skills such as networking or creativity)</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t/>
            </a:r>
            <a:endParaRPr/>
          </a:p>
        </p:txBody>
      </p:sp>
      <p:sp>
        <p:nvSpPr>
          <p:cNvPr id="507" name="Google Shape;507;p57"/>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Refined Problem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8"/>
          <p:cNvSpPr txBox="1"/>
          <p:nvPr>
            <p:ph idx="1" type="subTitle"/>
          </p:nvPr>
        </p:nvSpPr>
        <p:spPr>
          <a:xfrm>
            <a:off x="713225" y="1231700"/>
            <a:ext cx="7588800" cy="9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Our solution breaks looming career challenges into bite-sized, novel tasks. Through daily experiences, users steadily “Level Up”, building valuable career-oriented skills and exploring new opportunities they might not have considered, all while tracking their progress over time.”</a:t>
            </a:r>
            <a:endParaRPr/>
          </a:p>
          <a:p>
            <a:pPr indent="0" lvl="0" marL="0" rtl="0" algn="ctr">
              <a:spcBef>
                <a:spcPts val="1200"/>
              </a:spcBef>
              <a:spcAft>
                <a:spcPts val="0"/>
              </a:spcAft>
              <a:buNone/>
            </a:pPr>
            <a:r>
              <a:t/>
            </a:r>
            <a:endParaRPr/>
          </a:p>
          <a:p>
            <a:pPr indent="0" lvl="0" marL="0" rtl="0" algn="ctr">
              <a:spcBef>
                <a:spcPts val="1200"/>
              </a:spcBef>
              <a:spcAft>
                <a:spcPts val="0"/>
              </a:spcAft>
              <a:buClr>
                <a:schemeClr val="dk1"/>
              </a:buClr>
              <a:buSzPts val="1100"/>
              <a:buFont typeface="Arial"/>
              <a:buNone/>
            </a:pPr>
            <a:r>
              <a:t/>
            </a:r>
            <a:endParaRPr/>
          </a:p>
          <a:p>
            <a:pPr indent="0" lvl="0" marL="0" rtl="0" algn="ctr">
              <a:spcBef>
                <a:spcPts val="1200"/>
              </a:spcBef>
              <a:spcAft>
                <a:spcPts val="0"/>
              </a:spcAft>
              <a:buClr>
                <a:schemeClr val="dk1"/>
              </a:buClr>
              <a:buSzPts val="1100"/>
              <a:buFont typeface="Arial"/>
              <a:buNone/>
            </a:pPr>
            <a:r>
              <a:t/>
            </a:r>
            <a:endParaRPr/>
          </a:p>
          <a:p>
            <a:pPr indent="0" lvl="0" marL="0" rtl="0" algn="ctr">
              <a:spcBef>
                <a:spcPts val="1200"/>
              </a:spcBef>
              <a:spcAft>
                <a:spcPts val="1200"/>
              </a:spcAft>
              <a:buNone/>
            </a:pPr>
            <a:r>
              <a:t/>
            </a:r>
            <a:endParaRPr/>
          </a:p>
        </p:txBody>
      </p:sp>
      <p:sp>
        <p:nvSpPr>
          <p:cNvPr id="513" name="Google Shape;513;p58"/>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Refined Solution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9"/>
          <p:cNvSpPr txBox="1"/>
          <p:nvPr>
            <p:ph type="title"/>
          </p:nvPr>
        </p:nvSpPr>
        <p:spPr>
          <a:xfrm>
            <a:off x="314225" y="445025"/>
            <a:ext cx="853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“Level Up”?</a:t>
            </a:r>
            <a:endParaRPr/>
          </a:p>
        </p:txBody>
      </p:sp>
      <p:sp>
        <p:nvSpPr>
          <p:cNvPr id="519" name="Google Shape;519;p59"/>
          <p:cNvSpPr txBox="1"/>
          <p:nvPr>
            <p:ph idx="4294967295" type="subTitle"/>
          </p:nvPr>
        </p:nvSpPr>
        <p:spPr>
          <a:xfrm>
            <a:off x="461525" y="1071275"/>
            <a:ext cx="81012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Progress</a:t>
            </a:r>
            <a:endParaRPr b="1"/>
          </a:p>
          <a:p>
            <a:pPr indent="-342900" lvl="0" marL="457200" rtl="0" algn="l">
              <a:spcBef>
                <a:spcPts val="1200"/>
              </a:spcBef>
              <a:spcAft>
                <a:spcPts val="0"/>
              </a:spcAft>
              <a:buSzPts val="1800"/>
              <a:buChar char="-"/>
            </a:pPr>
            <a:r>
              <a:rPr lang="en"/>
              <a:t>Suggests a sense of measurable progress</a:t>
            </a:r>
            <a:endParaRPr/>
          </a:p>
          <a:p>
            <a:pPr indent="-342900" lvl="0" marL="457200" rtl="0" algn="l">
              <a:spcBef>
                <a:spcPts val="0"/>
              </a:spcBef>
              <a:spcAft>
                <a:spcPts val="0"/>
              </a:spcAft>
              <a:buSzPts val="1800"/>
              <a:buChar char="-"/>
            </a:pPr>
            <a:r>
              <a:rPr lang="en"/>
              <a:t>Users are advancing their skills in small, meaningful ways</a:t>
            </a:r>
            <a:endParaRPr/>
          </a:p>
          <a:p>
            <a:pPr indent="0" lvl="0" marL="0" rtl="0" algn="l">
              <a:spcBef>
                <a:spcPts val="1200"/>
              </a:spcBef>
              <a:spcAft>
                <a:spcPts val="0"/>
              </a:spcAft>
              <a:buNone/>
            </a:pPr>
            <a:r>
              <a:rPr b="1" lang="en">
                <a:solidFill>
                  <a:schemeClr val="dk1"/>
                </a:solidFill>
              </a:rPr>
              <a:t>➢ Gamification</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Goal of app is to make career development easier and more fun!</a:t>
            </a:r>
            <a:endParaRPr>
              <a:solidFill>
                <a:schemeClr val="dk1"/>
              </a:solidFill>
            </a:endParaRPr>
          </a:p>
          <a:p>
            <a:pPr indent="0" lvl="0" marL="0" rtl="0" algn="l">
              <a:spcBef>
                <a:spcPts val="1200"/>
              </a:spcBef>
              <a:spcAft>
                <a:spcPts val="0"/>
              </a:spcAft>
              <a:buNone/>
            </a:pPr>
            <a:r>
              <a:rPr b="1" lang="en">
                <a:solidFill>
                  <a:schemeClr val="dk1"/>
                </a:solidFill>
              </a:rPr>
              <a:t>➢ Opportunities</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Users will have access to new, improved opportunities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Users are trying things they wouldn’t otherwise do</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0"/>
          <p:cNvSpPr txBox="1"/>
          <p:nvPr>
            <p:ph type="title"/>
          </p:nvPr>
        </p:nvSpPr>
        <p:spPr>
          <a:xfrm>
            <a:off x="1680225" y="1648675"/>
            <a:ext cx="26319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Bite-Sized Tasks</a:t>
            </a:r>
            <a:endParaRPr/>
          </a:p>
        </p:txBody>
      </p:sp>
      <p:sp>
        <p:nvSpPr>
          <p:cNvPr id="525" name="Google Shape;525;p60"/>
          <p:cNvSpPr txBox="1"/>
          <p:nvPr>
            <p:ph idx="1" type="subTitle"/>
          </p:nvPr>
        </p:nvSpPr>
        <p:spPr>
          <a:xfrm>
            <a:off x="1538325" y="2060725"/>
            <a:ext cx="29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 career-development into achievable daily tasks </a:t>
            </a:r>
            <a:endParaRPr/>
          </a:p>
        </p:txBody>
      </p:sp>
      <p:sp>
        <p:nvSpPr>
          <p:cNvPr id="526" name="Google Shape;526;p60"/>
          <p:cNvSpPr txBox="1"/>
          <p:nvPr>
            <p:ph idx="4" type="title"/>
          </p:nvPr>
        </p:nvSpPr>
        <p:spPr>
          <a:xfrm>
            <a:off x="5932275" y="106587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a:t>
            </a:r>
            <a:endParaRPr sz="4000"/>
          </a:p>
        </p:txBody>
      </p:sp>
      <p:sp>
        <p:nvSpPr>
          <p:cNvPr id="527" name="Google Shape;527;p60"/>
          <p:cNvSpPr txBox="1"/>
          <p:nvPr>
            <p:ph idx="13" type="title"/>
          </p:nvPr>
        </p:nvSpPr>
        <p:spPr>
          <a:xfrm>
            <a:off x="2590575" y="268463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28" name="Google Shape;528;p60"/>
          <p:cNvSpPr txBox="1"/>
          <p:nvPr>
            <p:ph idx="2" type="title"/>
          </p:nvPr>
        </p:nvSpPr>
        <p:spPr>
          <a:xfrm>
            <a:off x="2590575" y="106587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a:t>
            </a:r>
            <a:endParaRPr sz="4000"/>
          </a:p>
        </p:txBody>
      </p:sp>
      <p:sp>
        <p:nvSpPr>
          <p:cNvPr id="529" name="Google Shape;529;p60"/>
          <p:cNvSpPr txBox="1"/>
          <p:nvPr>
            <p:ph idx="3" type="title"/>
          </p:nvPr>
        </p:nvSpPr>
        <p:spPr>
          <a:xfrm>
            <a:off x="5021925" y="1652313"/>
            <a:ext cx="26319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New Experiences</a:t>
            </a:r>
            <a:endParaRPr/>
          </a:p>
        </p:txBody>
      </p:sp>
      <p:sp>
        <p:nvSpPr>
          <p:cNvPr id="530" name="Google Shape;530;p60"/>
          <p:cNvSpPr txBox="1"/>
          <p:nvPr>
            <p:ph idx="5" type="subTitle"/>
          </p:nvPr>
        </p:nvSpPr>
        <p:spPr>
          <a:xfrm>
            <a:off x="4913775" y="2071050"/>
            <a:ext cx="284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Feature novel and out-of-the-box </a:t>
            </a:r>
            <a:r>
              <a:rPr lang="en"/>
              <a:t>activities</a:t>
            </a:r>
            <a:r>
              <a:rPr lang="en"/>
              <a:t> </a:t>
            </a:r>
            <a:endParaRPr/>
          </a:p>
        </p:txBody>
      </p:sp>
      <p:sp>
        <p:nvSpPr>
          <p:cNvPr id="531" name="Google Shape;531;p60"/>
          <p:cNvSpPr txBox="1"/>
          <p:nvPr>
            <p:ph idx="9" type="title"/>
          </p:nvPr>
        </p:nvSpPr>
        <p:spPr>
          <a:xfrm>
            <a:off x="1827975" y="328412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Track Progress</a:t>
            </a:r>
            <a:endParaRPr/>
          </a:p>
        </p:txBody>
      </p:sp>
      <p:sp>
        <p:nvSpPr>
          <p:cNvPr id="532" name="Google Shape;532;p60"/>
          <p:cNvSpPr txBox="1"/>
          <p:nvPr>
            <p:ph idx="14" type="subTitle"/>
          </p:nvPr>
        </p:nvSpPr>
        <p:spPr>
          <a:xfrm>
            <a:off x="1331775" y="3676425"/>
            <a:ext cx="332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Add a degree of </a:t>
            </a:r>
            <a:r>
              <a:rPr lang="en"/>
              <a:t>motivation and engagement to skill-development</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533" name="Google Shape;533;p60"/>
          <p:cNvSpPr txBox="1"/>
          <p:nvPr>
            <p:ph idx="15" type="title"/>
          </p:nvPr>
        </p:nvSpPr>
        <p:spPr>
          <a:xfrm>
            <a:off x="5169675" y="32657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Achieve Goals</a:t>
            </a:r>
            <a:endParaRPr/>
          </a:p>
        </p:txBody>
      </p:sp>
      <p:sp>
        <p:nvSpPr>
          <p:cNvPr id="534" name="Google Shape;534;p60"/>
          <p:cNvSpPr txBox="1"/>
          <p:nvPr>
            <p:ph idx="16" type="title"/>
          </p:nvPr>
        </p:nvSpPr>
        <p:spPr>
          <a:xfrm>
            <a:off x="5932275" y="27424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a:t>
            </a:r>
            <a:endParaRPr sz="3600"/>
          </a:p>
        </p:txBody>
      </p:sp>
      <p:sp>
        <p:nvSpPr>
          <p:cNvPr id="535" name="Google Shape;535;p60"/>
          <p:cNvSpPr txBox="1"/>
          <p:nvPr>
            <p:ph idx="17" type="subTitle"/>
          </p:nvPr>
        </p:nvSpPr>
        <p:spPr>
          <a:xfrm>
            <a:off x="5169675" y="36580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Ultimately </a:t>
            </a:r>
            <a:r>
              <a:rPr lang="en"/>
              <a:t>acquire</a:t>
            </a:r>
            <a:r>
              <a:rPr lang="en"/>
              <a:t> skills and reach career goals </a:t>
            </a:r>
            <a:endParaRPr/>
          </a:p>
        </p:txBody>
      </p:sp>
      <p:sp>
        <p:nvSpPr>
          <p:cNvPr id="536" name="Google Shape;536;p60"/>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Value Proposition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1000"/>
                                        <p:tgtEl>
                                          <p:spTgt spid="5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1000"/>
                                        <p:tgtEl>
                                          <p:spTgt spid="5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1000"/>
                                        <p:tgtEl>
                                          <p:spTgt spid="5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1000"/>
                                        <p:tgtEl>
                                          <p:spTgt spid="5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1000"/>
                                        <p:tgtEl>
                                          <p:spTgt spid="5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33"/>
                                        </p:tgtEl>
                                        <p:attrNameLst>
                                          <p:attrName>style.visibility</p:attrName>
                                        </p:attrNameLst>
                                      </p:cBhvr>
                                      <p:to>
                                        <p:strVal val="visible"/>
                                      </p:to>
                                    </p:set>
                                    <p:anim calcmode="lin" valueType="num">
                                      <p:cBhvr additive="base">
                                        <p:cTn dur="1000"/>
                                        <p:tgtEl>
                                          <p:spTgt spid="5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1000"/>
                                        <p:tgtEl>
                                          <p:spTgt spid="5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1000"/>
                                        <p:tgtEl>
                                          <p:spTgt spid="5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1"/>
          <p:cNvSpPr txBox="1"/>
          <p:nvPr>
            <p:ph idx="21" type="title"/>
          </p:nvPr>
        </p:nvSpPr>
        <p:spPr>
          <a:xfrm>
            <a:off x="2332350" y="2102650"/>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Market Research</a:t>
            </a:r>
            <a:endParaRPr sz="4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2"/>
          <p:cNvSpPr txBox="1"/>
          <p:nvPr>
            <p:ph type="title"/>
          </p:nvPr>
        </p:nvSpPr>
        <p:spPr>
          <a:xfrm>
            <a:off x="0" y="415350"/>
            <a:ext cx="26319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Masterclass</a:t>
            </a:r>
            <a:endParaRPr/>
          </a:p>
        </p:txBody>
      </p:sp>
      <p:sp>
        <p:nvSpPr>
          <p:cNvPr id="547" name="Google Shape;547;p62"/>
          <p:cNvSpPr txBox="1"/>
          <p:nvPr>
            <p:ph idx="4294967295" type="subTitle"/>
          </p:nvPr>
        </p:nvSpPr>
        <p:spPr>
          <a:xfrm>
            <a:off x="552925" y="2168175"/>
            <a:ext cx="39117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a:t>
            </a:r>
            <a:r>
              <a:rPr b="1" lang="en" sz="1600"/>
              <a:t>High-Quality Content: </a:t>
            </a:r>
            <a:r>
              <a:rPr lang="en" sz="1600"/>
              <a:t>Engaging and well-produced modules make learning fun and immersive.</a:t>
            </a:r>
            <a:endParaRPr sz="1600"/>
          </a:p>
          <a:p>
            <a:pPr indent="0" lvl="0" marL="0" rtl="0" algn="l">
              <a:spcBef>
                <a:spcPts val="1200"/>
              </a:spcBef>
              <a:spcAft>
                <a:spcPts val="0"/>
              </a:spcAft>
              <a:buClr>
                <a:schemeClr val="dk1"/>
              </a:buClr>
              <a:buSzPts val="1100"/>
              <a:buFont typeface="Arial"/>
              <a:buNone/>
            </a:pPr>
            <a:r>
              <a:rPr b="1" lang="en" sz="1600"/>
              <a:t>Story-Driven Approach: </a:t>
            </a:r>
            <a:r>
              <a:rPr lang="en" sz="1600"/>
              <a:t>Courses go beyond basic skills, integrating personal experiences and stories.</a:t>
            </a:r>
            <a:endParaRPr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548" name="Google Shape;548;p62"/>
          <p:cNvSpPr txBox="1"/>
          <p:nvPr>
            <p:ph idx="4294967295" type="subTitle"/>
          </p:nvPr>
        </p:nvSpPr>
        <p:spPr>
          <a:xfrm>
            <a:off x="471100" y="8383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t>MasterClass is a web-based learning platform offering video-based courses taught by experts across various fields.</a:t>
            </a:r>
            <a:endParaRPr i="1" sz="16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49" name="Google Shape;549;p62"/>
          <p:cNvSpPr txBox="1"/>
          <p:nvPr>
            <p:ph idx="4294967295" type="subTitle"/>
          </p:nvPr>
        </p:nvSpPr>
        <p:spPr>
          <a:xfrm>
            <a:off x="543475" y="15954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worked for them?</a:t>
            </a:r>
            <a:endParaRPr b="1" i="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550" name="Google Shape;550;p62"/>
          <p:cNvSpPr txBox="1"/>
          <p:nvPr>
            <p:ph idx="4294967295" type="subTitle"/>
          </p:nvPr>
        </p:nvSpPr>
        <p:spPr>
          <a:xfrm>
            <a:off x="4530325" y="2126900"/>
            <a:ext cx="43671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a:t>
            </a:r>
            <a:r>
              <a:rPr b="1" lang="en" sz="1600"/>
              <a:t>Lack of Depth: </a:t>
            </a:r>
            <a:r>
              <a:rPr lang="en" sz="1600"/>
              <a:t>Some modules focus more on storytelling and entertainment, sometimes lacking comprehensive knowledge.</a:t>
            </a:r>
            <a:endParaRPr sz="1600"/>
          </a:p>
          <a:p>
            <a:pPr indent="0" lvl="0" marL="0" rtl="0" algn="l">
              <a:spcBef>
                <a:spcPts val="1200"/>
              </a:spcBef>
              <a:spcAft>
                <a:spcPts val="0"/>
              </a:spcAft>
              <a:buClr>
                <a:schemeClr val="dk1"/>
              </a:buClr>
              <a:buSzPts val="1100"/>
              <a:buFont typeface="Arial"/>
              <a:buNone/>
            </a:pPr>
            <a:r>
              <a:rPr b="1" lang="en" sz="1600"/>
              <a:t>Limitations in Interaction: </a:t>
            </a:r>
            <a:r>
              <a:rPr lang="en" sz="1600"/>
              <a:t>Pre-recorded lessons limit real-time engagement and hands-on practice.</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1200"/>
              </a:spcAft>
              <a:buNone/>
            </a:pPr>
            <a:r>
              <a:t/>
            </a:r>
            <a:endParaRPr sz="1600"/>
          </a:p>
        </p:txBody>
      </p:sp>
      <p:sp>
        <p:nvSpPr>
          <p:cNvPr id="551" name="Google Shape;551;p62"/>
          <p:cNvSpPr txBox="1"/>
          <p:nvPr>
            <p:ph idx="4294967295" type="subTitle"/>
          </p:nvPr>
        </p:nvSpPr>
        <p:spPr>
          <a:xfrm>
            <a:off x="4397400" y="1595488"/>
            <a:ext cx="73806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didn’t work for them?</a:t>
            </a:r>
            <a:endParaRPr b="1" i="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